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305" r:id="rId3"/>
    <p:sldId id="306" r:id="rId4"/>
    <p:sldId id="307" r:id="rId5"/>
    <p:sldId id="308" r:id="rId6"/>
    <p:sldId id="309" r:id="rId7"/>
    <p:sldId id="329" r:id="rId8"/>
    <p:sldId id="330" r:id="rId9"/>
    <p:sldId id="343" r:id="rId10"/>
    <p:sldId id="313" r:id="rId11"/>
    <p:sldId id="312" r:id="rId12"/>
    <p:sldId id="327" r:id="rId13"/>
    <p:sldId id="328" r:id="rId14"/>
    <p:sldId id="326" r:id="rId15"/>
    <p:sldId id="333" r:id="rId16"/>
    <p:sldId id="334" r:id="rId17"/>
    <p:sldId id="342" r:id="rId18"/>
    <p:sldId id="331" r:id="rId19"/>
    <p:sldId id="332" r:id="rId20"/>
    <p:sldId id="344" r:id="rId21"/>
    <p:sldId id="311" r:id="rId22"/>
    <p:sldId id="321" r:id="rId23"/>
    <p:sldId id="341" r:id="rId24"/>
    <p:sldId id="338" r:id="rId25"/>
    <p:sldId id="339" r:id="rId26"/>
    <p:sldId id="340" r:id="rId27"/>
    <p:sldId id="322" r:id="rId28"/>
    <p:sldId id="323" r:id="rId29"/>
    <p:sldId id="324" r:id="rId30"/>
    <p:sldId id="325" r:id="rId31"/>
    <p:sldId id="314" r:id="rId32"/>
    <p:sldId id="318" r:id="rId33"/>
    <p:sldId id="319" r:id="rId34"/>
    <p:sldId id="315" r:id="rId35"/>
    <p:sldId id="335" r:id="rId36"/>
    <p:sldId id="336" r:id="rId37"/>
    <p:sldId id="316" r:id="rId38"/>
    <p:sldId id="337" r:id="rId39"/>
    <p:sldId id="320" r:id="rId40"/>
    <p:sldId id="302" r:id="rId41"/>
    <p:sldId id="303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566732194858182E-2"/>
          <c:y val="3.8348137830904648E-2"/>
          <c:w val="0.93418668013978057"/>
          <c:h val="0.862833101195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'Відвідування по категоріях'!$L$6:$L$7</c:f>
              <c:strCache>
                <c:ptCount val="2"/>
                <c:pt idx="0">
                  <c:v>Рік</c:v>
                </c:pt>
                <c:pt idx="1">
                  <c:v>х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6B-4017-ADF7-B53A5C8073B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ysClr val="windowText" lastClr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'Відвідування по категоріях'!$A$8:$A$22</c:f>
              <c:strCache>
                <c:ptCount val="15"/>
                <c:pt idx="0">
                  <c:v>1а</c:v>
                </c:pt>
                <c:pt idx="1">
                  <c:v>1б</c:v>
                </c:pt>
                <c:pt idx="2">
                  <c:v>2</c:v>
                </c:pt>
                <c:pt idx="3">
                  <c:v>3</c:v>
                </c:pt>
                <c:pt idx="4">
                  <c:v>4а</c:v>
                </c:pt>
                <c:pt idx="5">
                  <c:v>4б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7</c:v>
                </c:pt>
                <c:pt idx="10">
                  <c:v>8а</c:v>
                </c:pt>
                <c:pt idx="11">
                  <c:v>8б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</c:strCache>
            </c:strRef>
          </c:cat>
          <c:val>
            <c:numRef>
              <c:f>'Відвідування по категоріях'!$L$8:$L$22</c:f>
              <c:numCache>
                <c:formatCode>General</c:formatCode>
                <c:ptCount val="15"/>
                <c:pt idx="0">
                  <c:v>440</c:v>
                </c:pt>
                <c:pt idx="1">
                  <c:v>291</c:v>
                </c:pt>
                <c:pt idx="2">
                  <c:v>339</c:v>
                </c:pt>
                <c:pt idx="3">
                  <c:v>250</c:v>
                </c:pt>
                <c:pt idx="4">
                  <c:v>412</c:v>
                </c:pt>
                <c:pt idx="5">
                  <c:v>216</c:v>
                </c:pt>
                <c:pt idx="6">
                  <c:v>318</c:v>
                </c:pt>
                <c:pt idx="7">
                  <c:v>330</c:v>
                </c:pt>
                <c:pt idx="8">
                  <c:v>372</c:v>
                </c:pt>
                <c:pt idx="9">
                  <c:v>430</c:v>
                </c:pt>
                <c:pt idx="10">
                  <c:v>426</c:v>
                </c:pt>
                <c:pt idx="11">
                  <c:v>316</c:v>
                </c:pt>
                <c:pt idx="12">
                  <c:v>318</c:v>
                </c:pt>
                <c:pt idx="13">
                  <c:v>148</c:v>
                </c:pt>
                <c:pt idx="1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B-4017-ADF7-B53A5C8073B5}"/>
            </c:ext>
          </c:extLst>
        </c:ser>
        <c:ser>
          <c:idx val="1"/>
          <c:order val="1"/>
          <c:tx>
            <c:strRef>
              <c:f>'Відвідування по категоріях'!$M$6:$M$7</c:f>
              <c:strCache>
                <c:ptCount val="2"/>
                <c:pt idx="0">
                  <c:v>Рік</c:v>
                </c:pt>
                <c:pt idx="1">
                  <c:v>п</c:v>
                </c:pt>
              </c:strCache>
            </c:strRef>
          </c:tx>
          <c:spPr>
            <a:solidFill>
              <a:srgbClr val="31B51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4.753820033955857E-3"/>
                  <c:y val="-1.4710629125415278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B-4017-ADF7-B53A5C8073B5}"/>
                </c:ext>
              </c:extLst>
            </c:dLbl>
            <c:dLbl>
              <c:idx val="6"/>
              <c:layout>
                <c:manualLayout>
                  <c:x val="-4.753820033955857E-3"/>
                  <c:y val="-2.006018054162487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6B-4017-ADF7-B53A5C8073B5}"/>
                </c:ext>
              </c:extLst>
            </c:dLbl>
            <c:dLbl>
              <c:idx val="7"/>
              <c:layout>
                <c:manualLayout>
                  <c:x val="-7.4702886247877756E-3"/>
                  <c:y val="-4.012036108324974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6B-4017-ADF7-B53A5C8073B5}"/>
                </c:ext>
              </c:extLst>
            </c:dLbl>
            <c:dLbl>
              <c:idx val="8"/>
              <c:layout>
                <c:manualLayout>
                  <c:x val="-5.4329371816638373E-3"/>
                  <c:y val="-7.3553145627076388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B-4017-ADF7-B53A5C8073B5}"/>
                </c:ext>
              </c:extLst>
            </c:dLbl>
            <c:dLbl>
              <c:idx val="9"/>
              <c:layout>
                <c:manualLayout>
                  <c:x val="-8.1494057724958557E-3"/>
                  <c:y val="-2.006018054162561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6B-4017-ADF7-B53A5C8073B5}"/>
                </c:ext>
              </c:extLst>
            </c:dLbl>
            <c:dLbl>
              <c:idx val="10"/>
              <c:layout>
                <c:manualLayout>
                  <c:x val="-6.7911714770797962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B-4017-ADF7-B53A5C8073B5}"/>
                </c:ext>
              </c:extLst>
            </c:dLbl>
            <c:dLbl>
              <c:idx val="11"/>
              <c:layout>
                <c:manualLayout>
                  <c:x val="-7.470288624787675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6B-4017-ADF7-B53A5C8073B5}"/>
                </c:ext>
              </c:extLst>
            </c:dLbl>
            <c:dLbl>
              <c:idx val="12"/>
              <c:layout>
                <c:manualLayout>
                  <c:x val="-8.8285229202037345E-3"/>
                  <c:y val="1.00300902708122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B-4017-ADF7-B53A5C8073B5}"/>
                </c:ext>
              </c:extLst>
            </c:dLbl>
            <c:dLbl>
              <c:idx val="13"/>
              <c:layout>
                <c:manualLayout>
                  <c:x val="8.1494057724958557E-3"/>
                  <c:y val="-4.01203610832497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6B-4017-ADF7-B53A5C8073B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'Відвідування по категоріях'!$A$8:$A$22</c:f>
              <c:strCache>
                <c:ptCount val="15"/>
                <c:pt idx="0">
                  <c:v>1а</c:v>
                </c:pt>
                <c:pt idx="1">
                  <c:v>1б</c:v>
                </c:pt>
                <c:pt idx="2">
                  <c:v>2</c:v>
                </c:pt>
                <c:pt idx="3">
                  <c:v>3</c:v>
                </c:pt>
                <c:pt idx="4">
                  <c:v>4а</c:v>
                </c:pt>
                <c:pt idx="5">
                  <c:v>4б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7</c:v>
                </c:pt>
                <c:pt idx="10">
                  <c:v>8а</c:v>
                </c:pt>
                <c:pt idx="11">
                  <c:v>8б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</c:strCache>
            </c:strRef>
          </c:cat>
          <c:val>
            <c:numRef>
              <c:f>'Відвідування по категоріях'!$M$8:$M$22</c:f>
              <c:numCache>
                <c:formatCode>General</c:formatCode>
                <c:ptCount val="15"/>
                <c:pt idx="0">
                  <c:v>181</c:v>
                </c:pt>
                <c:pt idx="1">
                  <c:v>113</c:v>
                </c:pt>
                <c:pt idx="2">
                  <c:v>183</c:v>
                </c:pt>
                <c:pt idx="3">
                  <c:v>130</c:v>
                </c:pt>
                <c:pt idx="4">
                  <c:v>81</c:v>
                </c:pt>
                <c:pt idx="5">
                  <c:v>207</c:v>
                </c:pt>
                <c:pt idx="6">
                  <c:v>200</c:v>
                </c:pt>
                <c:pt idx="7">
                  <c:v>219</c:v>
                </c:pt>
                <c:pt idx="8">
                  <c:v>202</c:v>
                </c:pt>
                <c:pt idx="9">
                  <c:v>196</c:v>
                </c:pt>
                <c:pt idx="10">
                  <c:v>186</c:v>
                </c:pt>
                <c:pt idx="11">
                  <c:v>197</c:v>
                </c:pt>
                <c:pt idx="12">
                  <c:v>279</c:v>
                </c:pt>
                <c:pt idx="13">
                  <c:v>75</c:v>
                </c:pt>
                <c:pt idx="1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6B-4017-ADF7-B53A5C8073B5}"/>
            </c:ext>
          </c:extLst>
        </c:ser>
        <c:ser>
          <c:idx val="2"/>
          <c:order val="2"/>
          <c:tx>
            <c:strRef>
              <c:f>'Відвідування по категоріях'!$N$6:$N$7</c:f>
              <c:strCache>
                <c:ptCount val="2"/>
                <c:pt idx="0">
                  <c:v>Рік</c:v>
                </c:pt>
                <c:pt idx="1">
                  <c:v>н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A6B-4017-ADF7-B53A5C8073B5}"/>
              </c:ext>
            </c:extLst>
          </c:dPt>
          <c:dLbls>
            <c:dLbl>
              <c:idx val="1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A6B-4017-ADF7-B53A5C8073B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'Відвідування по категоріях'!$A$8:$A$22</c:f>
              <c:strCache>
                <c:ptCount val="15"/>
                <c:pt idx="0">
                  <c:v>1а</c:v>
                </c:pt>
                <c:pt idx="1">
                  <c:v>1б</c:v>
                </c:pt>
                <c:pt idx="2">
                  <c:v>2</c:v>
                </c:pt>
                <c:pt idx="3">
                  <c:v>3</c:v>
                </c:pt>
                <c:pt idx="4">
                  <c:v>4а</c:v>
                </c:pt>
                <c:pt idx="5">
                  <c:v>4б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7</c:v>
                </c:pt>
                <c:pt idx="10">
                  <c:v>8а</c:v>
                </c:pt>
                <c:pt idx="11">
                  <c:v>8б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</c:strCache>
            </c:strRef>
          </c:cat>
          <c:val>
            <c:numRef>
              <c:f>'Відвідування по категоріях'!$N$8:$N$22</c:f>
              <c:numCache>
                <c:formatCode>General</c:formatCode>
                <c:ptCount val="1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  <c:pt idx="6">
                  <c:v>12</c:v>
                </c:pt>
                <c:pt idx="7">
                  <c:v>17</c:v>
                </c:pt>
                <c:pt idx="8">
                  <c:v>28</c:v>
                </c:pt>
                <c:pt idx="9">
                  <c:v>26</c:v>
                </c:pt>
                <c:pt idx="10">
                  <c:v>42</c:v>
                </c:pt>
                <c:pt idx="11">
                  <c:v>36</c:v>
                </c:pt>
                <c:pt idx="12">
                  <c:v>5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6B-4017-ADF7-B53A5C807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90339968"/>
        <c:axId val="90366336"/>
      </c:barChart>
      <c:catAx>
        <c:axId val="9033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36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3663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33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38991954839071"/>
          <c:y val="5.2566328305347375E-2"/>
          <c:w val="0.10054844010520081"/>
          <c:h val="0.23598852101318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Рейтинг класів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83636020312188E-2"/>
          <c:y val="0.17152072959472153"/>
          <c:w val="0.90952858335448061"/>
          <c:h val="0.7009382010512027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FF9900"/>
                </a:gs>
                <a:gs pos="5000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'РНУ+ДВ'!$A$2:$A$10</c:f>
              <c:strCache>
                <c:ptCount val="9"/>
                <c:pt idx="0">
                  <c:v>5</c:v>
                </c:pt>
                <c:pt idx="1">
                  <c:v>6-А</c:v>
                </c:pt>
                <c:pt idx="2">
                  <c:v>6-Б</c:v>
                </c:pt>
                <c:pt idx="3">
                  <c:v>7</c:v>
                </c:pt>
                <c:pt idx="4">
                  <c:v>8-А</c:v>
                </c:pt>
                <c:pt idx="5">
                  <c:v>8-Б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'РНУ+ДВ'!$AG$2:$AG$10</c:f>
              <c:numCache>
                <c:formatCode>0.00</c:formatCode>
                <c:ptCount val="9"/>
                <c:pt idx="0">
                  <c:v>0.78198757763975146</c:v>
                </c:pt>
                <c:pt idx="1">
                  <c:v>0.82536764705882348</c:v>
                </c:pt>
                <c:pt idx="2">
                  <c:v>0.72641612200435735</c:v>
                </c:pt>
                <c:pt idx="3">
                  <c:v>0.73327922077922081</c:v>
                </c:pt>
                <c:pt idx="4">
                  <c:v>0.74144736842105252</c:v>
                </c:pt>
                <c:pt idx="5">
                  <c:v>0.69044321329639891</c:v>
                </c:pt>
                <c:pt idx="6">
                  <c:v>0.74805434639229651</c:v>
                </c:pt>
                <c:pt idx="7">
                  <c:v>0.84210526315789469</c:v>
                </c:pt>
                <c:pt idx="8">
                  <c:v>0.82352941176470584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D-4DC6-8E1C-924077DF6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182720"/>
        <c:axId val="105184256"/>
      </c:barChart>
      <c:catAx>
        <c:axId val="1051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FFFF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05184256"/>
        <c:crosses val="autoZero"/>
        <c:auto val="1"/>
        <c:lblAlgn val="ctr"/>
        <c:lblOffset val="100"/>
        <c:noMultiLvlLbl val="0"/>
      </c:catAx>
      <c:valAx>
        <c:axId val="10518425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182720"/>
        <c:crosses val="autoZero"/>
        <c:crossBetween val="between"/>
      </c:valAx>
      <c:spPr>
        <a:solidFill>
          <a:srgbClr val="003366"/>
        </a:solidFill>
      </c:spPr>
    </c:plotArea>
    <c:plotVisOnly val="1"/>
    <c:dispBlanksAs val="gap"/>
    <c:showDLblsOverMax val="0"/>
  </c:chart>
  <c:spPr>
    <a:solidFill>
      <a:srgbClr val="003366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B93B6-36A9-4106-8643-8BA1A394FC1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F468D6-A2E1-4AA8-A852-80500EC17931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Річний план роботи школи</a:t>
          </a:r>
        </a:p>
      </dgm:t>
    </dgm:pt>
    <dgm:pt modelId="{F7BDAAAE-46CE-4346-ABAA-E96EDD18166F}" type="parTrans" cxnId="{50639094-4890-49AB-814B-166B953A4648}">
      <dgm:prSet/>
      <dgm:spPr/>
      <dgm:t>
        <a:bodyPr/>
        <a:lstStyle/>
        <a:p>
          <a:endParaRPr lang="uk-UA"/>
        </a:p>
      </dgm:t>
    </dgm:pt>
    <dgm:pt modelId="{0F17F49B-D7AC-47E4-9C81-FEDF7612B7BD}" type="sibTrans" cxnId="{50639094-4890-49AB-814B-166B953A4648}">
      <dgm:prSet/>
      <dgm:spPr/>
      <dgm:t>
        <a:bodyPr/>
        <a:lstStyle/>
        <a:p>
          <a:endParaRPr lang="uk-UA"/>
        </a:p>
      </dgm:t>
    </dgm:pt>
    <dgm:pt modelId="{56412224-EEC7-4855-B40B-8550146D03C8}">
      <dgm:prSet phldrT="[Текст]"/>
      <dgm:spPr/>
      <dgm:t>
        <a:bodyPr/>
        <a:lstStyle/>
        <a:p>
          <a:r>
            <a:rPr lang="uk-UA" dirty="0" err="1">
              <a:solidFill>
                <a:schemeClr val="tx1"/>
              </a:solidFill>
            </a:rPr>
            <a:t>внутрішкільний</a:t>
          </a:r>
          <a:r>
            <a:rPr lang="uk-UA" dirty="0">
              <a:solidFill>
                <a:schemeClr val="tx1"/>
              </a:solidFill>
            </a:rPr>
            <a:t> контроль</a:t>
          </a:r>
        </a:p>
      </dgm:t>
    </dgm:pt>
    <dgm:pt modelId="{319DDC9C-443D-4356-8B4F-F9547C2F47EB}" type="parTrans" cxnId="{FA03B558-8F94-47F0-90D0-0C6AFE30096E}">
      <dgm:prSet/>
      <dgm:spPr/>
      <dgm:t>
        <a:bodyPr/>
        <a:lstStyle/>
        <a:p>
          <a:endParaRPr lang="uk-UA"/>
        </a:p>
      </dgm:t>
    </dgm:pt>
    <dgm:pt modelId="{9C55C66E-7625-477D-8753-E3B84AE0C968}" type="sibTrans" cxnId="{FA03B558-8F94-47F0-90D0-0C6AFE30096E}">
      <dgm:prSet/>
      <dgm:spPr/>
      <dgm:t>
        <a:bodyPr/>
        <a:lstStyle/>
        <a:p>
          <a:endParaRPr lang="uk-UA"/>
        </a:p>
      </dgm:t>
    </dgm:pt>
    <dgm:pt modelId="{258BE005-AFE1-4655-9D61-A09C3B0D47F3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Календарний план </a:t>
          </a:r>
          <a:r>
            <a:rPr lang="uk-UA" dirty="0" err="1">
              <a:solidFill>
                <a:schemeClr val="tx1"/>
              </a:solidFill>
            </a:rPr>
            <a:t>вчителів-предметників</a:t>
          </a:r>
          <a:endParaRPr lang="uk-UA" dirty="0">
            <a:solidFill>
              <a:schemeClr val="tx1"/>
            </a:solidFill>
          </a:endParaRPr>
        </a:p>
      </dgm:t>
    </dgm:pt>
    <dgm:pt modelId="{935A6E3D-F52D-4FB6-A9BD-FE315057F682}" type="parTrans" cxnId="{71C85B88-B1B8-47B0-84B1-B235CA5BE037}">
      <dgm:prSet/>
      <dgm:spPr/>
      <dgm:t>
        <a:bodyPr/>
        <a:lstStyle/>
        <a:p>
          <a:endParaRPr lang="uk-UA"/>
        </a:p>
      </dgm:t>
    </dgm:pt>
    <dgm:pt modelId="{39F47B95-8417-4C8C-A973-DCD2F477A1BA}" type="sibTrans" cxnId="{71C85B88-B1B8-47B0-84B1-B235CA5BE037}">
      <dgm:prSet/>
      <dgm:spPr/>
      <dgm:t>
        <a:bodyPr/>
        <a:lstStyle/>
        <a:p>
          <a:endParaRPr lang="uk-UA"/>
        </a:p>
      </dgm:t>
    </dgm:pt>
    <dgm:pt modelId="{B7ED6AC8-D171-40CD-A820-514D243CB7CD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Робота з вчителями</a:t>
          </a:r>
        </a:p>
      </dgm:t>
    </dgm:pt>
    <dgm:pt modelId="{119E7ECC-E821-4475-A76D-83A4D56BCA34}" type="parTrans" cxnId="{FC9E7914-4F33-471A-BFE5-DFC68AFBC3A1}">
      <dgm:prSet/>
      <dgm:spPr/>
      <dgm:t>
        <a:bodyPr/>
        <a:lstStyle/>
        <a:p>
          <a:endParaRPr lang="uk-UA"/>
        </a:p>
      </dgm:t>
    </dgm:pt>
    <dgm:pt modelId="{E0708793-29D6-4D80-B4BB-DA7A680457E5}" type="sibTrans" cxnId="{FC9E7914-4F33-471A-BFE5-DFC68AFBC3A1}">
      <dgm:prSet/>
      <dgm:spPr/>
      <dgm:t>
        <a:bodyPr/>
        <a:lstStyle/>
        <a:p>
          <a:endParaRPr lang="uk-UA"/>
        </a:p>
      </dgm:t>
    </dgm:pt>
    <dgm:pt modelId="{8A581FC4-51EA-4BED-B8D6-091942FBEEC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Перспективний план роботи школи на 5 років</a:t>
          </a:r>
        </a:p>
      </dgm:t>
    </dgm:pt>
    <dgm:pt modelId="{43CE7093-4AD5-46CB-B6D1-ABF60889D383}" type="parTrans" cxnId="{C0AED9EF-86B9-4DF6-8F56-1C5DAEDB17EB}">
      <dgm:prSet/>
      <dgm:spPr/>
      <dgm:t>
        <a:bodyPr/>
        <a:lstStyle/>
        <a:p>
          <a:endParaRPr lang="uk-UA"/>
        </a:p>
      </dgm:t>
    </dgm:pt>
    <dgm:pt modelId="{EABA18F1-E3DD-44BF-83EB-9B11FDA4979B}" type="sibTrans" cxnId="{C0AED9EF-86B9-4DF6-8F56-1C5DAEDB17EB}">
      <dgm:prSet/>
      <dgm:spPr/>
      <dgm:t>
        <a:bodyPr/>
        <a:lstStyle/>
        <a:p>
          <a:endParaRPr lang="uk-UA"/>
        </a:p>
      </dgm:t>
    </dgm:pt>
    <dgm:pt modelId="{EFF97A38-A247-4542-A9E3-55D33BAD1D71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Наради, педради</a:t>
          </a:r>
        </a:p>
      </dgm:t>
    </dgm:pt>
    <dgm:pt modelId="{EE8D0A3A-1CBA-4788-8EFA-ED00F829452F}" type="parTrans" cxnId="{02C27BD7-3C41-43B1-A432-D335303E4131}">
      <dgm:prSet/>
      <dgm:spPr/>
      <dgm:t>
        <a:bodyPr/>
        <a:lstStyle/>
        <a:p>
          <a:endParaRPr lang="uk-UA"/>
        </a:p>
      </dgm:t>
    </dgm:pt>
    <dgm:pt modelId="{D1859223-6D39-44BF-B9C4-68F125F7F7FC}" type="sibTrans" cxnId="{02C27BD7-3C41-43B1-A432-D335303E4131}">
      <dgm:prSet/>
      <dgm:spPr/>
      <dgm:t>
        <a:bodyPr/>
        <a:lstStyle/>
        <a:p>
          <a:endParaRPr lang="uk-UA"/>
        </a:p>
      </dgm:t>
    </dgm:pt>
    <dgm:pt modelId="{4369321A-418F-4165-87C3-17A87A52600A}" type="pres">
      <dgm:prSet presAssocID="{0FCB93B6-36A9-4106-8643-8BA1A394FC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918C6-ACF7-49C6-80B3-739F01B84FBF}" type="pres">
      <dgm:prSet presAssocID="{0FCB93B6-36A9-4106-8643-8BA1A394FC16}" presName="cycle" presStyleCnt="0"/>
      <dgm:spPr/>
    </dgm:pt>
    <dgm:pt modelId="{22E3FC91-8B13-4EC6-9A8A-26E4276A8B77}" type="pres">
      <dgm:prSet presAssocID="{5AF468D6-A2E1-4AA8-A852-80500EC1793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18A55-6D59-4F7F-B0B8-9D8CA0233414}" type="pres">
      <dgm:prSet presAssocID="{0F17F49B-D7AC-47E4-9C81-FEDF7612B7B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D038719-1B5F-4FF8-A5E7-86738150D54D}" type="pres">
      <dgm:prSet presAssocID="{56412224-EEC7-4855-B40B-8550146D03C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500BD-599C-4CFB-AB78-86D42B00837A}" type="pres">
      <dgm:prSet presAssocID="{258BE005-AFE1-4655-9D61-A09C3B0D47F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86545-BF29-44CD-9D93-F2C2EADFDC33}" type="pres">
      <dgm:prSet presAssocID="{B7ED6AC8-D171-40CD-A820-514D243CB7C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17608-C437-459B-8A3D-3320C6C85B01}" type="pres">
      <dgm:prSet presAssocID="{EFF97A38-A247-4542-A9E3-55D33BAD1D7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917EE-2199-4D39-806E-2827EB87DBA2}" type="pres">
      <dgm:prSet presAssocID="{8A581FC4-51EA-4BED-B8D6-091942FBEEC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39094-4890-49AB-814B-166B953A4648}" srcId="{0FCB93B6-36A9-4106-8643-8BA1A394FC16}" destId="{5AF468D6-A2E1-4AA8-A852-80500EC17931}" srcOrd="0" destOrd="0" parTransId="{F7BDAAAE-46CE-4346-ABAA-E96EDD18166F}" sibTransId="{0F17F49B-D7AC-47E4-9C81-FEDF7612B7BD}"/>
    <dgm:cxn modelId="{B745B40C-FAAB-465C-913F-08A0474C6F9A}" type="presOf" srcId="{0F17F49B-D7AC-47E4-9C81-FEDF7612B7BD}" destId="{11318A55-6D59-4F7F-B0B8-9D8CA0233414}" srcOrd="0" destOrd="0" presId="urn:microsoft.com/office/officeart/2005/8/layout/cycle3"/>
    <dgm:cxn modelId="{78AADC5C-E5AE-4494-9303-B8A754F3C2D9}" type="presOf" srcId="{EFF97A38-A247-4542-A9E3-55D33BAD1D71}" destId="{A8317608-C437-459B-8A3D-3320C6C85B01}" srcOrd="0" destOrd="0" presId="urn:microsoft.com/office/officeart/2005/8/layout/cycle3"/>
    <dgm:cxn modelId="{FA03B558-8F94-47F0-90D0-0C6AFE30096E}" srcId="{0FCB93B6-36A9-4106-8643-8BA1A394FC16}" destId="{56412224-EEC7-4855-B40B-8550146D03C8}" srcOrd="1" destOrd="0" parTransId="{319DDC9C-443D-4356-8B4F-F9547C2F47EB}" sibTransId="{9C55C66E-7625-477D-8753-E3B84AE0C968}"/>
    <dgm:cxn modelId="{CE20F991-46A9-4763-A6D1-001A12DEBF67}" type="presOf" srcId="{258BE005-AFE1-4655-9D61-A09C3B0D47F3}" destId="{224500BD-599C-4CFB-AB78-86D42B00837A}" srcOrd="0" destOrd="0" presId="urn:microsoft.com/office/officeart/2005/8/layout/cycle3"/>
    <dgm:cxn modelId="{71C85B88-B1B8-47B0-84B1-B235CA5BE037}" srcId="{0FCB93B6-36A9-4106-8643-8BA1A394FC16}" destId="{258BE005-AFE1-4655-9D61-A09C3B0D47F3}" srcOrd="2" destOrd="0" parTransId="{935A6E3D-F52D-4FB6-A9BD-FE315057F682}" sibTransId="{39F47B95-8417-4C8C-A973-DCD2F477A1BA}"/>
    <dgm:cxn modelId="{3BFA071D-841E-4AAF-A7F0-6B4FD8F65D0B}" type="presOf" srcId="{8A581FC4-51EA-4BED-B8D6-091942FBEEC9}" destId="{5BC917EE-2199-4D39-806E-2827EB87DBA2}" srcOrd="0" destOrd="0" presId="urn:microsoft.com/office/officeart/2005/8/layout/cycle3"/>
    <dgm:cxn modelId="{6D4225EC-0CA8-4397-AE5B-30510A7C2BF7}" type="presOf" srcId="{56412224-EEC7-4855-B40B-8550146D03C8}" destId="{1D038719-1B5F-4FF8-A5E7-86738150D54D}" srcOrd="0" destOrd="0" presId="urn:microsoft.com/office/officeart/2005/8/layout/cycle3"/>
    <dgm:cxn modelId="{FC9E7914-4F33-471A-BFE5-DFC68AFBC3A1}" srcId="{0FCB93B6-36A9-4106-8643-8BA1A394FC16}" destId="{B7ED6AC8-D171-40CD-A820-514D243CB7CD}" srcOrd="3" destOrd="0" parTransId="{119E7ECC-E821-4475-A76D-83A4D56BCA34}" sibTransId="{E0708793-29D6-4D80-B4BB-DA7A680457E5}"/>
    <dgm:cxn modelId="{0888E48E-49FC-4395-9794-CD000E1D553B}" type="presOf" srcId="{5AF468D6-A2E1-4AA8-A852-80500EC17931}" destId="{22E3FC91-8B13-4EC6-9A8A-26E4276A8B77}" srcOrd="0" destOrd="0" presId="urn:microsoft.com/office/officeart/2005/8/layout/cycle3"/>
    <dgm:cxn modelId="{28EE8C1D-EE93-4C64-9F6A-DD4035FFE491}" type="presOf" srcId="{0FCB93B6-36A9-4106-8643-8BA1A394FC16}" destId="{4369321A-418F-4165-87C3-17A87A52600A}" srcOrd="0" destOrd="0" presId="urn:microsoft.com/office/officeart/2005/8/layout/cycle3"/>
    <dgm:cxn modelId="{5BE7F778-3AD7-4A25-898F-83D2CEFB05EF}" type="presOf" srcId="{B7ED6AC8-D171-40CD-A820-514D243CB7CD}" destId="{85F86545-BF29-44CD-9D93-F2C2EADFDC33}" srcOrd="0" destOrd="0" presId="urn:microsoft.com/office/officeart/2005/8/layout/cycle3"/>
    <dgm:cxn modelId="{C0AED9EF-86B9-4DF6-8F56-1C5DAEDB17EB}" srcId="{0FCB93B6-36A9-4106-8643-8BA1A394FC16}" destId="{8A581FC4-51EA-4BED-B8D6-091942FBEEC9}" srcOrd="5" destOrd="0" parTransId="{43CE7093-4AD5-46CB-B6D1-ABF60889D383}" sibTransId="{EABA18F1-E3DD-44BF-83EB-9B11FDA4979B}"/>
    <dgm:cxn modelId="{02C27BD7-3C41-43B1-A432-D335303E4131}" srcId="{0FCB93B6-36A9-4106-8643-8BA1A394FC16}" destId="{EFF97A38-A247-4542-A9E3-55D33BAD1D71}" srcOrd="4" destOrd="0" parTransId="{EE8D0A3A-1CBA-4788-8EFA-ED00F829452F}" sibTransId="{D1859223-6D39-44BF-B9C4-68F125F7F7FC}"/>
    <dgm:cxn modelId="{5A3D73D7-95EE-424B-A13B-29793C60E70B}" type="presParOf" srcId="{4369321A-418F-4165-87C3-17A87A52600A}" destId="{9F4918C6-ACF7-49C6-80B3-739F01B84FBF}" srcOrd="0" destOrd="0" presId="urn:microsoft.com/office/officeart/2005/8/layout/cycle3"/>
    <dgm:cxn modelId="{E72B8A8B-334D-4536-B33B-970B6D8E29DB}" type="presParOf" srcId="{9F4918C6-ACF7-49C6-80B3-739F01B84FBF}" destId="{22E3FC91-8B13-4EC6-9A8A-26E4276A8B77}" srcOrd="0" destOrd="0" presId="urn:microsoft.com/office/officeart/2005/8/layout/cycle3"/>
    <dgm:cxn modelId="{EB26FAED-4B18-4693-8E21-0A87B870DC01}" type="presParOf" srcId="{9F4918C6-ACF7-49C6-80B3-739F01B84FBF}" destId="{11318A55-6D59-4F7F-B0B8-9D8CA0233414}" srcOrd="1" destOrd="0" presId="urn:microsoft.com/office/officeart/2005/8/layout/cycle3"/>
    <dgm:cxn modelId="{2A9B345B-3E39-431A-9804-B3D25420C9C1}" type="presParOf" srcId="{9F4918C6-ACF7-49C6-80B3-739F01B84FBF}" destId="{1D038719-1B5F-4FF8-A5E7-86738150D54D}" srcOrd="2" destOrd="0" presId="urn:microsoft.com/office/officeart/2005/8/layout/cycle3"/>
    <dgm:cxn modelId="{2147EF9A-46BD-435B-B528-29D30B883B82}" type="presParOf" srcId="{9F4918C6-ACF7-49C6-80B3-739F01B84FBF}" destId="{224500BD-599C-4CFB-AB78-86D42B00837A}" srcOrd="3" destOrd="0" presId="urn:microsoft.com/office/officeart/2005/8/layout/cycle3"/>
    <dgm:cxn modelId="{DF9555AA-6D17-4E8C-AAC4-603F094C5BD8}" type="presParOf" srcId="{9F4918C6-ACF7-49C6-80B3-739F01B84FBF}" destId="{85F86545-BF29-44CD-9D93-F2C2EADFDC33}" srcOrd="4" destOrd="0" presId="urn:microsoft.com/office/officeart/2005/8/layout/cycle3"/>
    <dgm:cxn modelId="{A6007281-E215-4D75-86E4-59D124980958}" type="presParOf" srcId="{9F4918C6-ACF7-49C6-80B3-739F01B84FBF}" destId="{A8317608-C437-459B-8A3D-3320C6C85B01}" srcOrd="5" destOrd="0" presId="urn:microsoft.com/office/officeart/2005/8/layout/cycle3"/>
    <dgm:cxn modelId="{52006A9D-F442-463A-A075-49AB88D83D12}" type="presParOf" srcId="{9F4918C6-ACF7-49C6-80B3-739F01B84FBF}" destId="{5BC917EE-2199-4D39-806E-2827EB87DBA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18A55-6D59-4F7F-B0B8-9D8CA0233414}">
      <dsp:nvSpPr>
        <dsp:cNvPr id="0" name=""/>
        <dsp:cNvSpPr/>
      </dsp:nvSpPr>
      <dsp:spPr>
        <a:xfrm>
          <a:off x="1781778" y="-3712"/>
          <a:ext cx="5284027" cy="5284027"/>
        </a:xfrm>
        <a:prstGeom prst="circularArrow">
          <a:avLst>
            <a:gd name="adj1" fmla="val 5274"/>
            <a:gd name="adj2" fmla="val 312630"/>
            <a:gd name="adj3" fmla="val 14220621"/>
            <a:gd name="adj4" fmla="val 1713141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FC91-8B13-4EC6-9A8A-26E4276A8B77}">
      <dsp:nvSpPr>
        <dsp:cNvPr id="0" name=""/>
        <dsp:cNvSpPr/>
      </dsp:nvSpPr>
      <dsp:spPr>
        <a:xfrm>
          <a:off x="3415046" y="2609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1"/>
              </a:solidFill>
            </a:rPr>
            <a:t>Річний план роботи школи</a:t>
          </a:r>
        </a:p>
      </dsp:txBody>
      <dsp:txXfrm>
        <a:off x="3464289" y="51852"/>
        <a:ext cx="1919005" cy="910259"/>
      </dsp:txXfrm>
    </dsp:sp>
    <dsp:sp modelId="{1D038719-1B5F-4FF8-A5E7-86738150D54D}">
      <dsp:nvSpPr>
        <dsp:cNvPr id="0" name=""/>
        <dsp:cNvSpPr/>
      </dsp:nvSpPr>
      <dsp:spPr>
        <a:xfrm>
          <a:off x="5271477" y="1074420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>
              <a:solidFill>
                <a:schemeClr val="tx1"/>
              </a:solidFill>
            </a:rPr>
            <a:t>внутрішкільний</a:t>
          </a:r>
          <a:r>
            <a:rPr lang="uk-UA" sz="1800" kern="1200" dirty="0">
              <a:solidFill>
                <a:schemeClr val="tx1"/>
              </a:solidFill>
            </a:rPr>
            <a:t> контроль</a:t>
          </a:r>
        </a:p>
      </dsp:txBody>
      <dsp:txXfrm>
        <a:off x="5320720" y="1123663"/>
        <a:ext cx="1919005" cy="910259"/>
      </dsp:txXfrm>
    </dsp:sp>
    <dsp:sp modelId="{224500BD-599C-4CFB-AB78-86D42B00837A}">
      <dsp:nvSpPr>
        <dsp:cNvPr id="0" name=""/>
        <dsp:cNvSpPr/>
      </dsp:nvSpPr>
      <dsp:spPr>
        <a:xfrm>
          <a:off x="5271477" y="3218042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1"/>
              </a:solidFill>
            </a:rPr>
            <a:t>Календарний план </a:t>
          </a:r>
          <a:r>
            <a:rPr lang="uk-UA" sz="1800" kern="1200" dirty="0" err="1">
              <a:solidFill>
                <a:schemeClr val="tx1"/>
              </a:solidFill>
            </a:rPr>
            <a:t>вчителів-предметників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320720" y="3267285"/>
        <a:ext cx="1919005" cy="910259"/>
      </dsp:txXfrm>
    </dsp:sp>
    <dsp:sp modelId="{85F86545-BF29-44CD-9D93-F2C2EADFDC33}">
      <dsp:nvSpPr>
        <dsp:cNvPr id="0" name=""/>
        <dsp:cNvSpPr/>
      </dsp:nvSpPr>
      <dsp:spPr>
        <a:xfrm>
          <a:off x="3415046" y="4289852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1"/>
              </a:solidFill>
            </a:rPr>
            <a:t>Робота з вчителями</a:t>
          </a:r>
        </a:p>
      </dsp:txBody>
      <dsp:txXfrm>
        <a:off x="3464289" y="4339095"/>
        <a:ext cx="1919005" cy="910259"/>
      </dsp:txXfrm>
    </dsp:sp>
    <dsp:sp modelId="{A8317608-C437-459B-8A3D-3320C6C85B01}">
      <dsp:nvSpPr>
        <dsp:cNvPr id="0" name=""/>
        <dsp:cNvSpPr/>
      </dsp:nvSpPr>
      <dsp:spPr>
        <a:xfrm>
          <a:off x="1558615" y="3218042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1"/>
              </a:solidFill>
            </a:rPr>
            <a:t>Наради, педради</a:t>
          </a:r>
        </a:p>
      </dsp:txBody>
      <dsp:txXfrm>
        <a:off x="1607858" y="3267285"/>
        <a:ext cx="1919005" cy="910259"/>
      </dsp:txXfrm>
    </dsp:sp>
    <dsp:sp modelId="{5BC917EE-2199-4D39-806E-2827EB87DBA2}">
      <dsp:nvSpPr>
        <dsp:cNvPr id="0" name=""/>
        <dsp:cNvSpPr/>
      </dsp:nvSpPr>
      <dsp:spPr>
        <a:xfrm>
          <a:off x="1558615" y="1074420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chemeClr val="tx1"/>
              </a:solidFill>
            </a:rPr>
            <a:t>Перспективний план роботи школи на 5 років</a:t>
          </a:r>
        </a:p>
      </dsp:txBody>
      <dsp:txXfrm>
        <a:off x="1607858" y="1123663"/>
        <a:ext cx="1919005" cy="910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1E8F-1FC9-4BED-AA88-DA393FEB28E0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7220-7A86-487F-BAAD-7728A4146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2A9B21-32A9-4F33-9689-FE0DDC1FF266}" type="slidenum">
              <a:t>9</a:t>
            </a:fld>
            <a:endParaRPr lang="uk-UA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BBC15D6-D3A7-4D42-85D4-DCA7E50820A3}" type="slidenum">
              <a:t>20</a:t>
            </a:fld>
            <a:endParaRPr lang="uk-UA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42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A08-E532-4740-96B2-58CD0F93E1C2}" type="datetime1">
              <a:rPr lang="uk-UA" smtClean="0"/>
              <a:t>15.06.2016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197E-DA89-401B-AD03-05795BEABF3A}" type="datetime1">
              <a:rPr lang="uk-UA" smtClean="0"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E1E7-7360-471D-BA47-86260AD14118}" type="datetime1">
              <a:rPr lang="uk-UA" smtClean="0"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7EA-1B36-4FA8-91D0-355639747AA1}" type="datetime1">
              <a:rPr lang="uk-UA" smtClean="0"/>
              <a:t>15.06.2016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2F41-4492-4820-94CB-B2C36A63A43C}" type="datetime1">
              <a:rPr lang="uk-UA" smtClean="0"/>
              <a:t>15.06.2016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A993-4854-4C48-8D2C-68FF62296980}" type="datetime1">
              <a:rPr lang="uk-UA" smtClean="0"/>
              <a:t>15.06.2016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6B1-7BC9-4F79-94B4-EB5FDB897985}" type="datetime1">
              <a:rPr lang="uk-UA" smtClean="0"/>
              <a:t>15.06.2016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1A1-E68C-4823-A085-D7565C5D1DBA}" type="datetime1">
              <a:rPr lang="uk-UA" smtClean="0"/>
              <a:t>15.06.2016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93A4-E594-4DA8-8F99-656B2749A6E8}" type="datetime1">
              <a:rPr lang="uk-UA" smtClean="0"/>
              <a:t>15.06.2016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4C7-6D74-4FFF-8989-693E43DEDC6A}" type="datetime1">
              <a:rPr lang="uk-UA" smtClean="0"/>
              <a:t>15.06.2016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CA-3A88-43C0-9643-91D4DADE706F}" type="datetime1">
              <a:rPr lang="uk-UA" smtClean="0"/>
              <a:t>15.06.2016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31964C-44DD-457C-86CC-920D05F761D4}" type="datetime1">
              <a:rPr lang="uk-UA" smtClean="0"/>
              <a:t>15.06.2016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68407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Звіт </a:t>
            </a:r>
            <a:r>
              <a:rPr kumimoji="0" lang="uk-UA" sz="4400" b="0" i="0" u="none" strike="noStrike" kern="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Матвієвського</a:t>
            </a: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Л.А., </a:t>
            </a:r>
            <a:b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директора </a:t>
            </a:r>
            <a:r>
              <a:rPr kumimoji="0" lang="uk-UA" sz="4400" b="0" i="0" u="none" strike="noStrike" kern="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Старосалтівської</a:t>
            </a: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загальноосвітньої школи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І-ІІІ ступенів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37181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kern="0" dirty="0">
                <a:solidFill>
                  <a:srgbClr val="6600CC"/>
                </a:solidFill>
                <a:latin typeface="Trebuchet MS" panose="020B0603020202020204"/>
              </a:rPr>
              <a:t>2015/2016</a:t>
            </a: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b="1" smtClean="0"/>
              <a:t>1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41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умов для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варіативності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30" y="1693952"/>
            <a:ext cx="8686800" cy="4039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Робочий навчальний план погоджено на спільному засіданні ради школи та педагогічної ради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*вивчення запитів учнів</a:t>
            </a:r>
          </a:p>
          <a:p>
            <a:pPr marL="0" indent="0">
              <a:buNone/>
            </a:pPr>
            <a:r>
              <a:rPr lang="uk-UA" dirty="0"/>
              <a:t>*обговорення на батьківських зборах</a:t>
            </a:r>
          </a:p>
          <a:p>
            <a:pPr marL="0" indent="0">
              <a:buNone/>
            </a:pPr>
            <a:r>
              <a:rPr lang="uk-UA" dirty="0"/>
              <a:t>* врахування можливостей школи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0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552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інноваційних педагогічних 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84" y="134076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-інформаційно-комунікаційні технології в управлінській діяльності адміністрації школи;</a:t>
            </a:r>
          </a:p>
          <a:p>
            <a:pPr marL="0" indent="0">
              <a:buNone/>
            </a:pPr>
            <a:r>
              <a:rPr lang="uk-UA" dirty="0"/>
              <a:t>-ІКТ в навчально-виховному процесі;</a:t>
            </a:r>
          </a:p>
          <a:p>
            <a:pPr marL="0" indent="0">
              <a:buNone/>
            </a:pPr>
            <a:r>
              <a:rPr lang="uk-UA" dirty="0"/>
              <a:t>-інтерактивні технології, проектної діяльності;</a:t>
            </a:r>
          </a:p>
          <a:p>
            <a:pPr marL="0" indent="0">
              <a:buNone/>
            </a:pPr>
            <a:r>
              <a:rPr lang="uk-UA" dirty="0"/>
              <a:t>-метод критичного мислення;</a:t>
            </a:r>
          </a:p>
          <a:p>
            <a:pPr marL="0" indent="0">
              <a:buNone/>
            </a:pPr>
            <a:r>
              <a:rPr lang="uk-UA" dirty="0"/>
              <a:t>-тестові технології;</a:t>
            </a:r>
          </a:p>
          <a:p>
            <a:pPr marL="0" indent="0">
              <a:buNone/>
            </a:pPr>
            <a:r>
              <a:rPr lang="uk-UA" dirty="0"/>
              <a:t>-рольові ігри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552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інноваційних педагогічних 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84" y="134076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Розробка навчальних </a:t>
            </a:r>
            <a:r>
              <a:rPr lang="en-US" dirty="0"/>
              <a:t>WEB-</a:t>
            </a:r>
            <a:r>
              <a:rPr lang="uk-UA" dirty="0"/>
              <a:t>ресурсів:</a:t>
            </a:r>
          </a:p>
          <a:p>
            <a:pPr marL="0" indent="0">
              <a:buNone/>
            </a:pPr>
            <a:r>
              <a:rPr lang="uk-UA" dirty="0"/>
              <a:t>Офіційний сайт школи (Гордієнко О.М.) – І місце в конкурсі шкільних сайтів</a:t>
            </a:r>
          </a:p>
          <a:p>
            <a:pPr marL="0" indent="0">
              <a:buNone/>
            </a:pPr>
            <a:r>
              <a:rPr lang="uk-UA" dirty="0"/>
              <a:t>Сайт дистанційного навчання (Гордієнко О.М.) </a:t>
            </a:r>
          </a:p>
          <a:p>
            <a:pPr marL="0" indent="0">
              <a:buNone/>
            </a:pPr>
            <a:r>
              <a:rPr lang="uk-UA" dirty="0" smtClean="0"/>
              <a:t>Персональні сайти вчителя біології</a:t>
            </a:r>
          </a:p>
          <a:p>
            <a:pPr marL="0" indent="0">
              <a:buNone/>
            </a:pPr>
            <a:r>
              <a:rPr lang="uk-UA" dirty="0" err="1" smtClean="0"/>
              <a:t>Берченко</a:t>
            </a:r>
            <a:r>
              <a:rPr lang="uk-UA" dirty="0" smtClean="0"/>
              <a:t> </a:t>
            </a:r>
            <a:r>
              <a:rPr lang="uk-UA" dirty="0"/>
              <a:t>С.І. (диплом районного </a:t>
            </a:r>
            <a:r>
              <a:rPr lang="uk-UA" dirty="0" smtClean="0"/>
              <a:t>конкурсу), вчителя трудового навчання</a:t>
            </a:r>
          </a:p>
          <a:p>
            <a:pPr marL="0" indent="0">
              <a:buNone/>
            </a:pPr>
            <a:r>
              <a:rPr lang="uk-UA" dirty="0" err="1" smtClean="0"/>
              <a:t>Байдика</a:t>
            </a:r>
            <a:r>
              <a:rPr lang="uk-UA" dirty="0" smtClean="0"/>
              <a:t> </a:t>
            </a:r>
            <a:r>
              <a:rPr lang="uk-UA" dirty="0"/>
              <a:t>С.М.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552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інноваційних педагогічних 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84" y="134076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Проведення семінарів для вчителів </a:t>
            </a:r>
            <a:r>
              <a:rPr lang="uk-UA" dirty="0" err="1">
                <a:solidFill>
                  <a:schemeClr val="tx1"/>
                </a:solidFill>
              </a:rPr>
              <a:t>Вовчанщини</a:t>
            </a:r>
            <a:r>
              <a:rPr lang="uk-UA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Заступників з навчально-виховної роботи (Гордієнко О.М.)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Вчителів трудового навчання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dirty="0" err="1">
                <a:solidFill>
                  <a:schemeClr val="tx1"/>
                </a:solidFill>
              </a:rPr>
              <a:t>Байдик</a:t>
            </a:r>
            <a:r>
              <a:rPr lang="uk-UA" dirty="0">
                <a:solidFill>
                  <a:schemeClr val="tx1"/>
                </a:solidFill>
              </a:rPr>
              <a:t> С.М.)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552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інноваційних педагогічних 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84" y="134076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Методична рада та ШМО:</a:t>
            </a:r>
          </a:p>
          <a:p>
            <a:pPr marL="0" indent="0">
              <a:buNone/>
            </a:pPr>
            <a:r>
              <a:rPr lang="uk-UA" dirty="0"/>
              <a:t>Гордієнко О.М.</a:t>
            </a:r>
          </a:p>
          <a:p>
            <a:pPr marL="0" indent="0">
              <a:buNone/>
            </a:pPr>
            <a:r>
              <a:rPr lang="uk-UA" dirty="0"/>
              <a:t>Галушко Т.О</a:t>
            </a:r>
          </a:p>
          <a:p>
            <a:pPr marL="0" indent="0">
              <a:buNone/>
            </a:pPr>
            <a:r>
              <a:rPr lang="uk-UA" dirty="0"/>
              <a:t>Зоріна В.П.</a:t>
            </a:r>
          </a:p>
          <a:p>
            <a:pPr marL="0" indent="0">
              <a:buNone/>
            </a:pPr>
            <a:r>
              <a:rPr lang="uk-UA" dirty="0"/>
              <a:t>Новікова Н.М.</a:t>
            </a:r>
          </a:p>
          <a:p>
            <a:pPr marL="0" indent="0">
              <a:buNone/>
            </a:pPr>
            <a:r>
              <a:rPr lang="uk-UA" dirty="0" err="1"/>
              <a:t>Байдик</a:t>
            </a:r>
            <a:r>
              <a:rPr lang="uk-UA" dirty="0"/>
              <a:t> С.М.</a:t>
            </a:r>
          </a:p>
          <a:p>
            <a:pPr marL="0" indent="0">
              <a:buNone/>
            </a:pPr>
            <a:r>
              <a:rPr lang="uk-UA" dirty="0"/>
              <a:t>Лапіна Л.П.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z="2000" smtClean="0"/>
              <a:t>14</a:t>
            </a:fld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617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Рівень навчальних успіхів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988840"/>
            <a:ext cx="7776864" cy="4077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5517232"/>
            <a:ext cx="64807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Рівень навчальних успіхів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5517232"/>
            <a:ext cx="64807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7293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– 17 (-11)  </a:t>
            </a:r>
            <a:r>
              <a:rPr lang="ru-RU" dirty="0" err="1" smtClean="0"/>
              <a:t>учнів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6% </a:t>
            </a:r>
            <a:r>
              <a:rPr lang="ru-RU" dirty="0" err="1"/>
              <a:t>учнів</a:t>
            </a:r>
            <a:r>
              <a:rPr lang="ru-RU" dirty="0"/>
              <a:t> 2-11 </a:t>
            </a:r>
            <a:r>
              <a:rPr lang="ru-RU" dirty="0" err="1"/>
              <a:t>класів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високому</a:t>
            </a:r>
            <a:r>
              <a:rPr lang="ru-RU" dirty="0"/>
              <a:t> і </a:t>
            </a:r>
            <a:r>
              <a:rPr lang="ru-RU" dirty="0" err="1"/>
              <a:t>достатньому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– 103 (+28)  </a:t>
            </a:r>
            <a:r>
              <a:rPr lang="ru-RU" dirty="0" err="1"/>
              <a:t>учні</a:t>
            </a:r>
            <a:r>
              <a:rPr lang="ru-RU" dirty="0"/>
              <a:t> (41% </a:t>
            </a:r>
            <a:r>
              <a:rPr lang="ru-RU" dirty="0" err="1"/>
              <a:t>учнів</a:t>
            </a:r>
            <a:r>
              <a:rPr lang="ru-RU" dirty="0"/>
              <a:t> 2-11 </a:t>
            </a:r>
            <a:r>
              <a:rPr lang="ru-RU" dirty="0" err="1"/>
              <a:t>класів</a:t>
            </a:r>
            <a:r>
              <a:rPr lang="ru-RU" dirty="0"/>
              <a:t>)</a:t>
            </a:r>
          </a:p>
          <a:p>
            <a:endParaRPr lang="uk-UA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4413178"/>
              </p:ext>
            </p:extLst>
          </p:nvPr>
        </p:nvGraphicFramePr>
        <p:xfrm>
          <a:off x="304800" y="3789040"/>
          <a:ext cx="8515673" cy="293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11708"/>
              </p:ext>
            </p:extLst>
          </p:nvPr>
        </p:nvGraphicFramePr>
        <p:xfrm>
          <a:off x="1331640" y="1268759"/>
          <a:ext cx="5861050" cy="1072261"/>
        </p:xfrm>
        <a:graphic>
          <a:graphicData uri="http://schemas.openxmlformats.org/drawingml/2006/table">
            <a:tbl>
              <a:tblPr firstRow="1" firstCol="1" bandRow="1"/>
              <a:tblGrid>
                <a:gridCol w="2091690">
                  <a:extLst>
                    <a:ext uri="{9D8B030D-6E8A-4147-A177-3AD203B41FA5}">
                      <a16:colId xmlns:a16="http://schemas.microsoft.com/office/drawing/2014/main" val="3683133229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536277688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1123954544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2223537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94561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85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314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41727"/>
              </p:ext>
            </p:extLst>
          </p:nvPr>
        </p:nvGraphicFramePr>
        <p:xfrm>
          <a:off x="2771800" y="2936147"/>
          <a:ext cx="5859780" cy="1507427"/>
        </p:xfrm>
        <a:graphic>
          <a:graphicData uri="http://schemas.openxmlformats.org/drawingml/2006/table">
            <a:tbl>
              <a:tblPr firstRow="1" firstCol="1" bandRow="1"/>
              <a:tblGrid>
                <a:gridCol w="2232025">
                  <a:extLst>
                    <a:ext uri="{9D8B030D-6E8A-4147-A177-3AD203B41FA5}">
                      <a16:colId xmlns:a16="http://schemas.microsoft.com/office/drawing/2014/main" val="773581998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3861387758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925412235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115681460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39535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13095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08728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893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Іноземна мова (англійська)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882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77260"/>
              </p:ext>
            </p:extLst>
          </p:nvPr>
        </p:nvGraphicFramePr>
        <p:xfrm>
          <a:off x="1332910" y="5085412"/>
          <a:ext cx="5859780" cy="997204"/>
        </p:xfrm>
        <a:graphic>
          <a:graphicData uri="http://schemas.openxmlformats.org/drawingml/2006/table">
            <a:tbl>
              <a:tblPr firstRow="1" firstCol="1" bandRow="1"/>
              <a:tblGrid>
                <a:gridCol w="2232025">
                  <a:extLst>
                    <a:ext uri="{9D8B030D-6E8A-4147-A177-3AD203B41FA5}">
                      <a16:colId xmlns:a16="http://schemas.microsoft.com/office/drawing/2014/main" val="1839095166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842050552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1623743582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69183575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70814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32848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Літературне читання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2466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972425" algn="l"/>
                        </a:tabLs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16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36185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ДЕРЖАВНА ПІДСУМКОВА АТЕСТАЦІЯ 2016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228" y="1694868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9 клас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50993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11 клас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42259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4 клас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2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Участь у </a:t>
            </a:r>
            <a:r>
              <a:rPr lang="ru-RU" dirty="0" err="1">
                <a:solidFill>
                  <a:srgbClr val="7030A0"/>
                </a:solidFill>
              </a:rPr>
              <a:t>Всеукраїнських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учнівських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олімпіадах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84784"/>
            <a:ext cx="8686800" cy="4824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Участь у </a:t>
            </a:r>
            <a:r>
              <a:rPr lang="ru-RU" dirty="0" err="1">
                <a:solidFill>
                  <a:srgbClr val="7030A0"/>
                </a:solidFill>
              </a:rPr>
              <a:t>Всеукраїнських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учнівських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олімпіадах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ІІІ етап</a:t>
            </a:r>
          </a:p>
          <a:p>
            <a:pPr marL="0" indent="0">
              <a:buNone/>
            </a:pPr>
            <a:r>
              <a:rPr lang="uk-UA" dirty="0" err="1"/>
              <a:t>Гаврюшенко</a:t>
            </a:r>
            <a:r>
              <a:rPr lang="uk-UA" dirty="0"/>
              <a:t> Анастасія – ІІ місце з історії,</a:t>
            </a:r>
          </a:p>
          <a:p>
            <a:pPr marL="0" indent="0">
              <a:buNone/>
            </a:pPr>
            <a:r>
              <a:rPr lang="uk-UA" dirty="0"/>
              <a:t>                                           ІІІ місце з біології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2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</a:rPr>
              <a:t>У ХХІ </a:t>
            </a:r>
            <a:r>
              <a:rPr lang="ru-RU" sz="4400" dirty="0" err="1" smtClean="0">
                <a:solidFill>
                  <a:srgbClr val="7030A0"/>
                </a:solidFill>
              </a:rPr>
              <a:t>столітт</a:t>
            </a:r>
            <a:r>
              <a:rPr lang="uk-UA" sz="4400" dirty="0">
                <a:solidFill>
                  <a:srgbClr val="7030A0"/>
                </a:solidFill>
              </a:rPr>
              <a:t>і</a:t>
            </a:r>
            <a:r>
              <a:rPr lang="ru-RU" sz="4400" dirty="0" smtClean="0">
                <a:solidFill>
                  <a:srgbClr val="7030A0"/>
                </a:solidFill>
              </a:rPr>
              <a:t>  </a:t>
            </a:r>
            <a:r>
              <a:rPr lang="ru-RU" sz="4400" dirty="0" err="1">
                <a:solidFill>
                  <a:srgbClr val="7030A0"/>
                </a:solidFill>
              </a:rPr>
              <a:t>неграмотні</a:t>
            </a:r>
            <a:r>
              <a:rPr lang="ru-RU" sz="4400" dirty="0">
                <a:solidFill>
                  <a:srgbClr val="7030A0"/>
                </a:solidFill>
              </a:rPr>
              <a:t>  не </a:t>
            </a:r>
            <a:r>
              <a:rPr lang="ru-RU" sz="4400" dirty="0" err="1">
                <a:solidFill>
                  <a:srgbClr val="7030A0"/>
                </a:solidFill>
              </a:rPr>
              <a:t>ті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400" dirty="0" err="1">
                <a:solidFill>
                  <a:srgbClr val="7030A0"/>
                </a:solidFill>
              </a:rPr>
              <a:t>хто</a:t>
            </a:r>
            <a:r>
              <a:rPr lang="ru-RU" sz="4400" dirty="0">
                <a:solidFill>
                  <a:srgbClr val="7030A0"/>
                </a:solidFill>
              </a:rPr>
              <a:t> не </a:t>
            </a:r>
            <a:r>
              <a:rPr lang="ru-RU" sz="4400" dirty="0" err="1">
                <a:solidFill>
                  <a:srgbClr val="7030A0"/>
                </a:solidFill>
              </a:rPr>
              <a:t>вміє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читати</a:t>
            </a:r>
            <a:r>
              <a:rPr lang="ru-RU" sz="4400" dirty="0">
                <a:solidFill>
                  <a:srgbClr val="7030A0"/>
                </a:solidFill>
              </a:rPr>
              <a:t> і </a:t>
            </a:r>
            <a:r>
              <a:rPr lang="ru-RU" sz="4400" dirty="0" err="1">
                <a:solidFill>
                  <a:srgbClr val="7030A0"/>
                </a:solidFill>
              </a:rPr>
              <a:t>писати</a:t>
            </a:r>
            <a:r>
              <a:rPr lang="ru-RU" sz="4400" dirty="0">
                <a:solidFill>
                  <a:srgbClr val="7030A0"/>
                </a:solidFill>
              </a:rPr>
              <a:t>,</a:t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ru-RU" sz="4400" dirty="0">
                <a:solidFill>
                  <a:srgbClr val="7030A0"/>
                </a:solidFill>
              </a:rPr>
              <a:t>а </a:t>
            </a:r>
            <a:r>
              <a:rPr lang="ru-RU" sz="4400" dirty="0" err="1">
                <a:solidFill>
                  <a:srgbClr val="7030A0"/>
                </a:solidFill>
              </a:rPr>
              <a:t>ті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r>
              <a:rPr lang="ru-RU" sz="4400" dirty="0" err="1">
                <a:solidFill>
                  <a:srgbClr val="7030A0"/>
                </a:solidFill>
              </a:rPr>
              <a:t>хто</a:t>
            </a:r>
            <a:r>
              <a:rPr lang="ru-RU" sz="4400" dirty="0">
                <a:solidFill>
                  <a:srgbClr val="7030A0"/>
                </a:solidFill>
              </a:rPr>
              <a:t> не </a:t>
            </a:r>
            <a:r>
              <a:rPr lang="ru-RU" sz="4400" dirty="0" err="1">
                <a:solidFill>
                  <a:srgbClr val="7030A0"/>
                </a:solidFill>
              </a:rPr>
              <a:t>може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вчитися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ru-RU" sz="4400" dirty="0">
                <a:solidFill>
                  <a:srgbClr val="7030A0"/>
                </a:solidFill>
              </a:rPr>
              <a:t>а </a:t>
            </a:r>
            <a:r>
              <a:rPr lang="ru-RU" sz="4400" dirty="0" err="1">
                <a:solidFill>
                  <a:srgbClr val="7030A0"/>
                </a:solidFill>
              </a:rPr>
              <a:t>ще</a:t>
            </a:r>
            <a:r>
              <a:rPr lang="ru-RU" sz="4400" dirty="0">
                <a:solidFill>
                  <a:srgbClr val="7030A0"/>
                </a:solidFill>
              </a:rPr>
              <a:t> - </a:t>
            </a:r>
            <a:r>
              <a:rPr lang="ru-RU" sz="4400" dirty="0" err="1">
                <a:solidFill>
                  <a:srgbClr val="7030A0"/>
                </a:solidFill>
              </a:rPr>
              <a:t>забувати</a:t>
            </a:r>
            <a:r>
              <a:rPr lang="ru-RU" sz="4400" dirty="0">
                <a:solidFill>
                  <a:srgbClr val="7030A0"/>
                </a:solidFill>
              </a:rPr>
              <a:t> те, </a:t>
            </a:r>
          </a:p>
          <a:p>
            <a:pPr marL="0" indent="0">
              <a:buNone/>
            </a:pPr>
            <a:r>
              <a:rPr lang="ru-RU" sz="4400" dirty="0" err="1">
                <a:solidFill>
                  <a:srgbClr val="7030A0"/>
                </a:solidFill>
              </a:rPr>
              <a:t>чого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навчився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</a:rPr>
              <a:t>й </a:t>
            </a:r>
            <a:r>
              <a:rPr lang="ru-RU" sz="4400" dirty="0" err="1" smtClean="0">
                <a:solidFill>
                  <a:srgbClr val="7030A0"/>
                </a:solidFill>
              </a:rPr>
              <a:t>переучуватися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ru-RU" sz="4400" dirty="0">
                <a:solidFill>
                  <a:srgbClr val="7030A0"/>
                </a:solidFill>
              </a:rPr>
              <a:t>                        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Елвін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Тоффлер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lvl="0" algn="ctr"/>
            <a:r>
              <a:rPr lang="uk-UA" sz="2800" cap="none">
                <a:solidFill>
                  <a:srgbClr val="000066"/>
                </a:solidFill>
                <a:latin typeface="Franklin Gothic Book"/>
              </a:rPr>
              <a:t>ПРАЦЕВЛАШТУВАННЯ ВИПУСКНИКІВ 11 КЛАСУ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4373"/>
              </p:ext>
            </p:extLst>
          </p:nvPr>
        </p:nvGraphicFramePr>
        <p:xfrm>
          <a:off x="544200" y="1576588"/>
          <a:ext cx="8208000" cy="3526556"/>
        </p:xfrm>
        <a:graphic>
          <a:graphicData uri="http://schemas.openxmlformats.org/drawingml/2006/table">
            <a:tbl>
              <a:tblPr firstRow="1" bandRow="1"/>
              <a:tblGrid>
                <a:gridCol w="1092600">
                  <a:extLst>
                    <a:ext uri="{9D8B030D-6E8A-4147-A177-3AD203B41FA5}">
                      <a16:colId xmlns:a16="http://schemas.microsoft.com/office/drawing/2014/main" val="1764817806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2409233706"/>
                    </a:ext>
                  </a:extLst>
                </a:gridCol>
                <a:gridCol w="1089504">
                  <a:extLst>
                    <a:ext uri="{9D8B030D-6E8A-4147-A177-3AD203B41FA5}">
                      <a16:colId xmlns:a16="http://schemas.microsoft.com/office/drawing/2014/main" val="3895746440"/>
                    </a:ext>
                  </a:extLst>
                </a:gridCol>
                <a:gridCol w="1355760">
                  <a:extLst>
                    <a:ext uri="{9D8B030D-6E8A-4147-A177-3AD203B41FA5}">
                      <a16:colId xmlns:a16="http://schemas.microsoft.com/office/drawing/2014/main" val="1130658223"/>
                    </a:ext>
                  </a:extLst>
                </a:gridCol>
                <a:gridCol w="1321560">
                  <a:extLst>
                    <a:ext uri="{9D8B030D-6E8A-4147-A177-3AD203B41FA5}">
                      <a16:colId xmlns:a16="http://schemas.microsoft.com/office/drawing/2014/main" val="3841683956"/>
                    </a:ext>
                  </a:extLst>
                </a:gridCol>
                <a:gridCol w="1741320">
                  <a:extLst>
                    <a:ext uri="{9D8B030D-6E8A-4147-A177-3AD203B41FA5}">
                      <a16:colId xmlns:a16="http://schemas.microsoft.com/office/drawing/2014/main" val="2266634171"/>
                    </a:ext>
                  </a:extLst>
                </a:gridCol>
              </a:tblGrid>
              <a:tr h="126575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Кількість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випускників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ВУЗИ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Технікуми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Училище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18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Працюють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063059"/>
                  </a:ext>
                </a:extLst>
              </a:tr>
              <a:tr h="75311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05579"/>
                  </a:ext>
                </a:extLst>
              </a:tr>
              <a:tr h="75311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39256"/>
                  </a:ext>
                </a:extLst>
              </a:tr>
              <a:tr h="75455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uk-UA" sz="1400"/>
                      </a:pPr>
                      <a:r>
                        <a:rPr lang="uk-UA" sz="24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6002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2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І семестр – «Здорова </a:t>
            </a:r>
            <a:r>
              <a:rPr lang="ru-RU" dirty="0" err="1"/>
              <a:t>людина</a:t>
            </a:r>
            <a:r>
              <a:rPr lang="ru-RU" dirty="0"/>
              <a:t> –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» </a:t>
            </a:r>
          </a:p>
          <a:p>
            <a:r>
              <a:rPr lang="ru-RU" dirty="0"/>
              <a:t>ІІ семестр – «Я, родина, </a:t>
            </a:r>
            <a:r>
              <a:rPr lang="ru-RU" dirty="0" err="1"/>
              <a:t>Україна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 err="1"/>
              <a:t>Реалізовувалися</a:t>
            </a:r>
            <a:r>
              <a:rPr lang="ru-RU" dirty="0"/>
              <a:t> </a:t>
            </a:r>
            <a:r>
              <a:rPr lang="ru-RU" dirty="0" err="1"/>
              <a:t>виховні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патріотизму</a:t>
            </a:r>
            <a:endParaRPr lang="ru-RU" dirty="0"/>
          </a:p>
          <a:p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колективі</a:t>
            </a:r>
            <a:endParaRPr lang="ru-RU" dirty="0"/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endParaRPr lang="ru-RU" dirty="0"/>
          </a:p>
          <a:p>
            <a:r>
              <a:rPr lang="ru-RU" dirty="0" err="1" smtClean="0"/>
              <a:t>Комфортність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інформаційному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/>
              <a:t>суспільстві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7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5" name="Рисунок 4" descr="I:\алена\хро\день св миколая (4) (Copy)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69073"/>
            <a:ext cx="770485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4" name="Рисунок 3" descr="F:\алена\хро\день вчителя (4) (Copy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4" name="Рисунок 3" descr="http://stsg.org.ua/wp-content/uploads/2015/10/IMG_81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8478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4" name="Рисунок 3" descr="http://stsg.org.ua/wp-content/uploads/2015/11/IMG_8593-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48" y="1295400"/>
            <a:ext cx="813690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4" name="Рисунок 3" descr="I:\алена\Хроніка\міс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12776"/>
            <a:ext cx="4248472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MG 85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983" y="1411489"/>
            <a:ext cx="372438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pic>
        <p:nvPicPr>
          <p:cNvPr id="8" name="Рисунок 7" descr="http://stsg.org.ua/wp-content/uploads/2016/02/IMG_9731-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98653"/>
            <a:ext cx="7704856" cy="5320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7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9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sz="2800" dirty="0"/>
          </a:p>
        </p:txBody>
      </p:sp>
      <p:pic>
        <p:nvPicPr>
          <p:cNvPr id="1026" name="Picture 2" descr="C:\Documents and Settings\comp8\Рабочий стол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0609" y="76470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Робота </a:t>
            </a:r>
            <a:r>
              <a:rPr lang="uk-UA" sz="2800" dirty="0">
                <a:solidFill>
                  <a:schemeClr val="tx1"/>
                </a:solidFill>
              </a:rPr>
              <a:t>бібліотеки</a:t>
            </a:r>
          </a:p>
        </p:txBody>
      </p:sp>
      <p:pic>
        <p:nvPicPr>
          <p:cNvPr id="6" name="Рисунок 5" descr="\\Saltivserver\foto\2015-2016\День книги\P103018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3" y="3068960"/>
            <a:ext cx="4734484" cy="3436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6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Результативна робота гуртків:</a:t>
            </a:r>
          </a:p>
          <a:p>
            <a:pPr>
              <a:buFontTx/>
              <a:buChar char="-"/>
            </a:pPr>
            <a:r>
              <a:rPr lang="uk-UA" dirty="0"/>
              <a:t>Футбольна секція, </a:t>
            </a:r>
          </a:p>
          <a:p>
            <a:pPr>
              <a:buFontTx/>
              <a:buChar char="-"/>
            </a:pPr>
            <a:r>
              <a:rPr lang="uk-UA" dirty="0"/>
              <a:t>Гуртків для учнів початкових класів</a:t>
            </a:r>
          </a:p>
          <a:p>
            <a:pPr>
              <a:buFontTx/>
              <a:buChar char="-"/>
            </a:pPr>
            <a:r>
              <a:rPr lang="uk-UA" dirty="0" smtClean="0"/>
              <a:t>Спортивних </a:t>
            </a:r>
            <a:r>
              <a:rPr lang="uk-UA" dirty="0"/>
              <a:t>танців</a:t>
            </a:r>
          </a:p>
          <a:p>
            <a:pPr>
              <a:buFontTx/>
              <a:buChar char="-"/>
            </a:pPr>
            <a:r>
              <a:rPr lang="uk-UA" dirty="0"/>
              <a:t>Театральний «Джерело»</a:t>
            </a:r>
          </a:p>
          <a:p>
            <a:pPr>
              <a:buFontTx/>
              <a:buChar char="-"/>
            </a:pPr>
            <a:r>
              <a:rPr lang="uk-UA" dirty="0"/>
              <a:t>Театральна студія</a:t>
            </a:r>
          </a:p>
          <a:p>
            <a:pPr>
              <a:buFontTx/>
              <a:buChar char="-"/>
            </a:pPr>
            <a:r>
              <a:rPr lang="uk-UA" dirty="0"/>
              <a:t>Східних єдиноборств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ХХІ століття - перехід від індустріальної ери до епохи знань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/>
          <a:lstStyle/>
          <a:p>
            <a:pPr marL="271463" indent="0" algn="just">
              <a:buNone/>
              <a:tabLst>
                <a:tab pos="8342313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Сьогодення висуває нові вимоги до освіти ХХІ століття, яка має не лише дати базові знання з різних галузей науки і мистецтва, а й сформувати навички,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допоможуть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indent="0" algn="just">
              <a:buNone/>
              <a:tabLst>
                <a:tab pos="8342313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молодим людям максимально </a:t>
            </a:r>
          </a:p>
          <a:p>
            <a:pPr marL="271463" indent="0" algn="just">
              <a:buNone/>
              <a:tabLst>
                <a:tab pos="8342313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реалізувати власний потенціал 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indent="0" algn="just">
              <a:buNone/>
              <a:tabLst>
                <a:tab pos="8342313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стати успішним у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житті.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6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позаурочнА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навчально-виховнА</a:t>
            </a:r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Організація предметних гуртків для підготовки до ЗНО:</a:t>
            </a:r>
          </a:p>
          <a:p>
            <a:pPr>
              <a:buFontTx/>
              <a:buChar char="-"/>
            </a:pPr>
            <a:r>
              <a:rPr lang="uk-UA" dirty="0"/>
              <a:t>Української мови</a:t>
            </a:r>
          </a:p>
          <a:p>
            <a:pPr>
              <a:buFontTx/>
              <a:buChar char="-"/>
            </a:pPr>
            <a:r>
              <a:rPr lang="uk-UA" dirty="0"/>
              <a:t>Математичний 10 </a:t>
            </a:r>
            <a:r>
              <a:rPr lang="uk-UA" dirty="0" err="1"/>
              <a:t>кл</a:t>
            </a:r>
            <a:r>
              <a:rPr lang="uk-UA" dirty="0"/>
              <a:t>., 11 </a:t>
            </a:r>
            <a:r>
              <a:rPr lang="uk-UA" dirty="0" err="1"/>
              <a:t>кл</a:t>
            </a:r>
            <a:r>
              <a:rPr lang="uk-UA" dirty="0"/>
              <a:t>.</a:t>
            </a:r>
          </a:p>
          <a:p>
            <a:pPr>
              <a:buFontTx/>
              <a:buChar char="-"/>
            </a:pPr>
            <a:r>
              <a:rPr lang="uk-UA" dirty="0"/>
              <a:t>Біологічний</a:t>
            </a:r>
          </a:p>
          <a:p>
            <a:pPr>
              <a:buFontTx/>
              <a:buChar char="-"/>
            </a:pPr>
            <a:r>
              <a:rPr lang="uk-UA" dirty="0"/>
              <a:t>Історичний</a:t>
            </a:r>
          </a:p>
          <a:p>
            <a:pPr>
              <a:buFontTx/>
              <a:buChar char="-"/>
            </a:pPr>
            <a:r>
              <a:rPr lang="uk-UA" dirty="0" smtClean="0"/>
              <a:t>Географії</a:t>
            </a:r>
          </a:p>
          <a:p>
            <a:pPr>
              <a:buFontTx/>
              <a:buChar char="-"/>
            </a:pPr>
            <a:r>
              <a:rPr lang="uk-UA" dirty="0" smtClean="0"/>
              <a:t>Фізика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9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матеріально-технічної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Функціонують кабінети: фізики, історії, зарубіжної літератури, хімії, біології, </a:t>
            </a:r>
          </a:p>
          <a:p>
            <a:pPr marL="0" indent="0">
              <a:buNone/>
            </a:pPr>
            <a:r>
              <a:rPr lang="uk-UA" dirty="0"/>
              <a:t>географії, інформатики, початкових класів, музики, захисту Вітчизни, </a:t>
            </a:r>
          </a:p>
          <a:p>
            <a:pPr marL="0" indent="0">
              <a:buNone/>
            </a:pPr>
            <a:r>
              <a:rPr lang="uk-UA" dirty="0"/>
              <a:t>обслуговуючої праці, </a:t>
            </a:r>
          </a:p>
          <a:p>
            <a:pPr marL="0" indent="0">
              <a:buNone/>
            </a:pPr>
            <a:r>
              <a:rPr lang="uk-UA" dirty="0"/>
              <a:t>спортивні зали, бібліотека, </a:t>
            </a:r>
          </a:p>
          <a:p>
            <a:pPr marL="0" indent="0">
              <a:buNone/>
            </a:pPr>
            <a:r>
              <a:rPr lang="uk-UA" dirty="0"/>
              <a:t>кабінет психолога, медичний кабінет, методичний кабінет.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5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матеріально-технічної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Створено кабінет інформатики та інформаційно-комунікаційних технологій №2 (Євгеньєва Я.М.)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Мультимедійне обладнання у класних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кімнатах </a:t>
            </a:r>
            <a:r>
              <a:rPr lang="uk-UA" dirty="0" smtClean="0">
                <a:solidFill>
                  <a:schemeClr val="tx1"/>
                </a:solidFill>
              </a:rPr>
              <a:t>1-А, 1-Б </a:t>
            </a:r>
            <a:r>
              <a:rPr lang="uk-UA" dirty="0">
                <a:solidFill>
                  <a:schemeClr val="tx1"/>
                </a:solidFill>
              </a:rPr>
              <a:t>класів (Лапіна Л.П., 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</a:rPr>
              <a:t>Пруднікова</a:t>
            </a:r>
            <a:r>
              <a:rPr lang="uk-UA" dirty="0">
                <a:solidFill>
                  <a:schemeClr val="tx1"/>
                </a:solidFill>
              </a:rPr>
              <a:t> Т.П.)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Підключення до Інтернет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класних кімнат 2, 3-х класів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матеріально-технічної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* Реконструкція спортивного майданчика (Новікова Н.М.)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*Заміна ділянки зовнішньої каналізаційної </a:t>
            </a:r>
            <a:r>
              <a:rPr lang="uk-UA" dirty="0" smtClean="0">
                <a:solidFill>
                  <a:schemeClr val="tx1"/>
                </a:solidFill>
              </a:rPr>
              <a:t>мережі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*Ремонт автобуса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*Ремонт кабінету української мови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6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кваліфікованими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педагогічними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кадрами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спеціаліст вищої категорії – 11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.;</a:t>
            </a:r>
          </a:p>
          <a:p>
            <a:r>
              <a:rPr lang="uk-UA" dirty="0">
                <a:solidFill>
                  <a:schemeClr val="tx1"/>
                </a:solidFill>
              </a:rPr>
              <a:t>першої  - 6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.;</a:t>
            </a:r>
          </a:p>
          <a:p>
            <a:r>
              <a:rPr lang="uk-UA" dirty="0">
                <a:solidFill>
                  <a:schemeClr val="tx1"/>
                </a:solidFill>
              </a:rPr>
              <a:t>другої - </a:t>
            </a:r>
            <a:r>
              <a:rPr lang="uk-UA" dirty="0" smtClean="0">
                <a:solidFill>
                  <a:schemeClr val="tx1"/>
                </a:solidFill>
              </a:rPr>
              <a:t>1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.;</a:t>
            </a:r>
          </a:p>
          <a:p>
            <a:r>
              <a:rPr lang="uk-UA" dirty="0">
                <a:solidFill>
                  <a:schemeClr val="tx1"/>
                </a:solidFill>
              </a:rPr>
              <a:t>спеціаліст  - </a:t>
            </a:r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вчитель методист – 2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Старший вчитель – 4 </a:t>
            </a:r>
            <a:r>
              <a:rPr lang="uk-UA" dirty="0" err="1">
                <a:solidFill>
                  <a:schemeClr val="tx1"/>
                </a:solidFill>
              </a:rPr>
              <a:t>чол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Середнє тижневе навантаження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педагогічних працівників  22 год. 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5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СПІВПРАЦЯ З БАТЬКАМИ ТА ГРОМАДСКІСТЮ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1556792"/>
            <a:ext cx="8526723" cy="496855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СПІВПРАЦЯ З БАТЬКАМИ ТА ГРОМАДСКІСТЮ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://stsg.org.ua/wp-content/uploads/2016/06/%D0%91%D0%BB%D0%B0%D0%B3%D0%BE%D0%B4%D1%96%D0%B9%D0%BD%D0%B0-%D0%B4%D0%BE%D0%BF%D0%BE%D0%BC%D0%BE%D0%B3%D0%B0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40" b="1"/>
          <a:stretch/>
        </p:blipFill>
        <p:spPr bwMode="auto">
          <a:xfrm>
            <a:off x="0" y="1827061"/>
            <a:ext cx="91673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СОЦІАЛЬНИЙ ЗАХИСТ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4104456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Соціальний паспорт школи за 2015/2016 </a:t>
            </a:r>
            <a:r>
              <a:rPr lang="uk-UA" dirty="0" err="1">
                <a:solidFill>
                  <a:schemeClr val="tx1"/>
                </a:solidFill>
              </a:rPr>
              <a:t>н.р</a:t>
            </a:r>
            <a:r>
              <a:rPr lang="uk-UA" dirty="0">
                <a:solidFill>
                  <a:schemeClr val="tx1"/>
                </a:solidFill>
              </a:rPr>
              <a:t>.:</a:t>
            </a:r>
          </a:p>
          <a:p>
            <a:r>
              <a:rPr lang="uk-UA" dirty="0">
                <a:solidFill>
                  <a:schemeClr val="tx1"/>
                </a:solidFill>
              </a:rPr>
              <a:t>Діти позбавлені батьківської </a:t>
            </a:r>
            <a:r>
              <a:rPr lang="uk-UA" dirty="0" smtClean="0">
                <a:solidFill>
                  <a:schemeClr val="tx1"/>
                </a:solidFill>
              </a:rPr>
              <a:t>опіки - 3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Діти-інваліди - 4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Учні</a:t>
            </a:r>
            <a:r>
              <a:rPr lang="uk-UA" dirty="0" smtClean="0">
                <a:solidFill>
                  <a:schemeClr val="tx1"/>
                </a:solidFill>
              </a:rPr>
              <a:t>, що </a:t>
            </a:r>
            <a:r>
              <a:rPr lang="uk-UA" dirty="0">
                <a:solidFill>
                  <a:schemeClr val="tx1"/>
                </a:solidFill>
              </a:rPr>
              <a:t>потерпіли внаслідок аварії на </a:t>
            </a:r>
            <a:r>
              <a:rPr lang="uk-UA" dirty="0" smtClean="0">
                <a:solidFill>
                  <a:schemeClr val="tx1"/>
                </a:solidFill>
              </a:rPr>
              <a:t>ЧАЕС - 1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Учні з неповних </a:t>
            </a:r>
            <a:r>
              <a:rPr lang="uk-UA" dirty="0" smtClean="0">
                <a:solidFill>
                  <a:schemeClr val="tx1"/>
                </a:solidFill>
              </a:rPr>
              <a:t>сімей — 43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Учні з багатодітних </a:t>
            </a:r>
            <a:r>
              <a:rPr lang="uk-UA" dirty="0" smtClean="0">
                <a:solidFill>
                  <a:schemeClr val="tx1"/>
                </a:solidFill>
              </a:rPr>
              <a:t>родин - 39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Учні з малозабезпечених </a:t>
            </a:r>
            <a:r>
              <a:rPr lang="uk-UA" dirty="0" smtClean="0">
                <a:solidFill>
                  <a:schemeClr val="tx1"/>
                </a:solidFill>
              </a:rPr>
              <a:t>родин – </a:t>
            </a:r>
            <a:r>
              <a:rPr lang="en-US">
                <a:solidFill>
                  <a:schemeClr val="tx1"/>
                </a:solidFill>
              </a:rPr>
              <a:t>6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Учні, батьки </a:t>
            </a:r>
            <a:r>
              <a:rPr lang="uk-UA" dirty="0">
                <a:solidFill>
                  <a:schemeClr val="tx1"/>
                </a:solidFill>
              </a:rPr>
              <a:t>яких перебували(</a:t>
            </a:r>
            <a:r>
              <a:rPr lang="uk-UA" dirty="0" err="1">
                <a:solidFill>
                  <a:schemeClr val="tx1"/>
                </a:solidFill>
              </a:rPr>
              <a:t>-</a:t>
            </a:r>
            <a:r>
              <a:rPr lang="uk-UA" b="1" dirty="0" err="1">
                <a:solidFill>
                  <a:schemeClr val="tx1"/>
                </a:solidFill>
              </a:rPr>
              <a:t>ють</a:t>
            </a:r>
            <a:r>
              <a:rPr lang="uk-UA" b="1" dirty="0" smtClean="0">
                <a:solidFill>
                  <a:schemeClr val="tx1"/>
                </a:solidFill>
              </a:rPr>
              <a:t>) у </a:t>
            </a:r>
            <a:r>
              <a:rPr lang="uk-UA" b="1" dirty="0">
                <a:solidFill>
                  <a:schemeClr val="tx1"/>
                </a:solidFill>
              </a:rPr>
              <a:t>зоні </a:t>
            </a:r>
            <a:r>
              <a:rPr lang="uk-UA" b="1" dirty="0" smtClean="0">
                <a:solidFill>
                  <a:schemeClr val="tx1"/>
                </a:solidFill>
              </a:rPr>
              <a:t>АТО	  - 2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Діти-переселенці </a:t>
            </a:r>
            <a:r>
              <a:rPr lang="uk-UA" dirty="0" smtClean="0">
                <a:solidFill>
                  <a:schemeClr val="tx1"/>
                </a:solidFill>
              </a:rPr>
              <a:t>–3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18864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СОЦІАЛЬНИЙ ЗАХИСТ</a:t>
            </a:r>
            <a:endParaRPr lang="uk-UA" dirty="0"/>
          </a:p>
        </p:txBody>
      </p:sp>
      <p:pic>
        <p:nvPicPr>
          <p:cNvPr id="2051" name="Picture 3" descr="C:\Documents and Settings\comp8\Рабочий стол\P1030449 (Copy) (Copy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84" y="856184"/>
            <a:ext cx="7618856" cy="5714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6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ЗАХОДИ З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 ТА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</a:t>
            </a:r>
            <a:r>
              <a:rPr lang="en-US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>
                <a:solidFill>
                  <a:schemeClr val="tx1"/>
                </a:solidFill>
              </a:rPr>
              <a:t>Місячники безпеки руху (</a:t>
            </a:r>
            <a:r>
              <a:rPr lang="uk-UA" dirty="0" err="1">
                <a:solidFill>
                  <a:schemeClr val="tx1"/>
                </a:solidFill>
              </a:rPr>
              <a:t>Байдик</a:t>
            </a:r>
            <a:r>
              <a:rPr lang="uk-UA" dirty="0">
                <a:solidFill>
                  <a:schemeClr val="tx1"/>
                </a:solidFill>
              </a:rPr>
              <a:t> С.М.)</a:t>
            </a:r>
          </a:p>
          <a:p>
            <a:r>
              <a:rPr lang="uk-UA" dirty="0">
                <a:solidFill>
                  <a:schemeClr val="tx1"/>
                </a:solidFill>
              </a:rPr>
              <a:t>Тижні безпеки життєдіяльності (Євгеньєва Я.М.)</a:t>
            </a:r>
          </a:p>
          <a:p>
            <a:r>
              <a:rPr lang="uk-UA" dirty="0">
                <a:solidFill>
                  <a:schemeClr val="tx1"/>
                </a:solidFill>
              </a:rPr>
              <a:t>Декада здоров'я (Пугач Л.І.)</a:t>
            </a:r>
          </a:p>
          <a:p>
            <a:r>
              <a:rPr lang="uk-UA" dirty="0">
                <a:solidFill>
                  <a:schemeClr val="tx1"/>
                </a:solidFill>
              </a:rPr>
              <a:t>Спортивні та оздоровчі заходи (Новікова Н.М</a:t>
            </a:r>
            <a:r>
              <a:rPr lang="uk-UA" dirty="0" smtClean="0">
                <a:solidFill>
                  <a:schemeClr val="tx1"/>
                </a:solidFill>
              </a:rPr>
              <a:t>., </a:t>
            </a:r>
            <a:r>
              <a:rPr lang="uk-UA" dirty="0" err="1">
                <a:solidFill>
                  <a:schemeClr val="tx1"/>
                </a:solidFill>
              </a:rPr>
              <a:t>Байдик</a:t>
            </a:r>
            <a:r>
              <a:rPr lang="uk-UA" dirty="0">
                <a:solidFill>
                  <a:schemeClr val="tx1"/>
                </a:solidFill>
              </a:rPr>
              <a:t> С.М.)</a:t>
            </a:r>
          </a:p>
          <a:p>
            <a:r>
              <a:rPr lang="uk-UA" dirty="0">
                <a:solidFill>
                  <a:schemeClr val="tx1"/>
                </a:solidFill>
              </a:rPr>
              <a:t>Заходи з попередження насильства 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(</a:t>
            </a:r>
            <a:r>
              <a:rPr lang="uk-UA" dirty="0">
                <a:solidFill>
                  <a:schemeClr val="tx1"/>
                </a:solidFill>
              </a:rPr>
              <a:t>Євгеньєва Я.М., </a:t>
            </a:r>
            <a:r>
              <a:rPr lang="uk-UA" dirty="0" err="1">
                <a:solidFill>
                  <a:schemeClr val="tx1"/>
                </a:solidFill>
              </a:rPr>
              <a:t>Берченко</a:t>
            </a:r>
            <a:r>
              <a:rPr lang="uk-UA" dirty="0">
                <a:solidFill>
                  <a:schemeClr val="tx1"/>
                </a:solidFill>
              </a:rPr>
              <a:t> С.І.)</a:t>
            </a:r>
          </a:p>
          <a:p>
            <a:r>
              <a:rPr lang="uk-UA" dirty="0">
                <a:solidFill>
                  <a:schemeClr val="tx1"/>
                </a:solidFill>
              </a:rPr>
              <a:t>Організація поглиблених медоглядів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ХХІ століття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/>
          </a:bodyPr>
          <a:lstStyle/>
          <a:p>
            <a:r>
              <a:rPr lang="uk-UA" sz="4000" dirty="0"/>
              <a:t>навички навчання й новаторства; </a:t>
            </a:r>
          </a:p>
          <a:p>
            <a:r>
              <a:rPr lang="uk-UA" sz="4000" dirty="0"/>
              <a:t>навички в галузі інформації, засобів зв’язку й технологій; </a:t>
            </a:r>
          </a:p>
          <a:p>
            <a:r>
              <a:rPr lang="uk-UA" sz="4000" dirty="0"/>
              <a:t>професійні і життєві </a:t>
            </a:r>
            <a:r>
              <a:rPr lang="uk-UA" sz="4000" dirty="0" smtClean="0"/>
              <a:t>навички.</a:t>
            </a:r>
            <a:endParaRPr lang="uk-UA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9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Управлінська діяльність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107504" y="1556792"/>
          <a:ext cx="88475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0848"/>
            <a:ext cx="503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ХХІ століття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/>
          </a:bodyPr>
          <a:lstStyle/>
          <a:p>
            <a:pPr marL="180975" indent="0">
              <a:buNone/>
            </a:pPr>
            <a:r>
              <a:rPr lang="uk-UA" sz="4000" dirty="0">
                <a:solidFill>
                  <a:schemeClr val="tx1"/>
                </a:solidFill>
              </a:rPr>
              <a:t>навички навчання й новаторства – </a:t>
            </a:r>
          </a:p>
          <a:p>
            <a:pPr marL="180975" indent="0">
              <a:buNone/>
            </a:pPr>
            <a:r>
              <a:rPr lang="uk-UA" dirty="0">
                <a:solidFill>
                  <a:schemeClr val="tx1"/>
                </a:solidFill>
              </a:rPr>
              <a:t>критичне мислення й прийняття рішень (експертне мислення); </a:t>
            </a:r>
          </a:p>
          <a:p>
            <a:pPr marL="180975" indent="0">
              <a:buNone/>
            </a:pPr>
            <a:r>
              <a:rPr lang="uk-UA" dirty="0">
                <a:solidFill>
                  <a:schemeClr val="tx1"/>
                </a:solidFill>
              </a:rPr>
              <a:t>комунікація і співробітництво (комплексне спілкування); </a:t>
            </a:r>
          </a:p>
          <a:p>
            <a:pPr marL="180975" indent="0">
              <a:buNone/>
            </a:pPr>
            <a:r>
              <a:rPr lang="uk-UA" dirty="0">
                <a:solidFill>
                  <a:schemeClr val="tx1"/>
                </a:solidFill>
              </a:rPr>
              <a:t>креативність і новаторство </a:t>
            </a:r>
          </a:p>
          <a:p>
            <a:pPr marL="180975" indent="0">
              <a:buNone/>
            </a:pPr>
            <a:r>
              <a:rPr lang="uk-UA" dirty="0">
                <a:solidFill>
                  <a:schemeClr val="tx1"/>
                </a:solidFill>
              </a:rPr>
              <a:t>(гнучкість розуму й винахідливість).</a:t>
            </a:r>
          </a:p>
          <a:p>
            <a:endParaRPr lang="uk-UA" sz="4000" dirty="0"/>
          </a:p>
          <a:p>
            <a:endParaRPr lang="uk-UA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0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ОХОПЛЕННЯ НАВЧАННЯМ ДІТЕЙ ШКІЛЬНОГО ВІКУ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66252"/>
              </p:ext>
            </p:extLst>
          </p:nvPr>
        </p:nvGraphicFramePr>
        <p:xfrm>
          <a:off x="107504" y="1554163"/>
          <a:ext cx="8884096" cy="49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94">
                  <a:extLst>
                    <a:ext uri="{9D8B030D-6E8A-4147-A177-3AD203B41FA5}">
                      <a16:colId xmlns:a16="http://schemas.microsoft.com/office/drawing/2014/main" val="1102699728"/>
                    </a:ext>
                  </a:extLst>
                </a:gridCol>
                <a:gridCol w="817781">
                  <a:extLst>
                    <a:ext uri="{9D8B030D-6E8A-4147-A177-3AD203B41FA5}">
                      <a16:colId xmlns:a16="http://schemas.microsoft.com/office/drawing/2014/main" val="2463873920"/>
                    </a:ext>
                  </a:extLst>
                </a:gridCol>
                <a:gridCol w="882989">
                  <a:extLst>
                    <a:ext uri="{9D8B030D-6E8A-4147-A177-3AD203B41FA5}">
                      <a16:colId xmlns:a16="http://schemas.microsoft.com/office/drawing/2014/main" val="997584100"/>
                    </a:ext>
                  </a:extLst>
                </a:gridCol>
                <a:gridCol w="1079685">
                  <a:extLst>
                    <a:ext uri="{9D8B030D-6E8A-4147-A177-3AD203B41FA5}">
                      <a16:colId xmlns:a16="http://schemas.microsoft.com/office/drawing/2014/main" val="549795508"/>
                    </a:ext>
                  </a:extLst>
                </a:gridCol>
                <a:gridCol w="864531">
                  <a:extLst>
                    <a:ext uri="{9D8B030D-6E8A-4147-A177-3AD203B41FA5}">
                      <a16:colId xmlns:a16="http://schemas.microsoft.com/office/drawing/2014/main" val="9245912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200232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2930087"/>
                    </a:ext>
                  </a:extLst>
                </a:gridCol>
                <a:gridCol w="1128800">
                  <a:extLst>
                    <a:ext uri="{9D8B030D-6E8A-4147-A177-3AD203B41FA5}">
                      <a16:colId xmlns:a16="http://schemas.microsoft.com/office/drawing/2014/main" val="2772445282"/>
                    </a:ext>
                  </a:extLst>
                </a:gridCol>
                <a:gridCol w="986544">
                  <a:extLst>
                    <a:ext uri="{9D8B030D-6E8A-4147-A177-3AD203B41FA5}">
                      <a16:colId xmlns:a16="http://schemas.microsoft.com/office/drawing/2014/main" val="1220118276"/>
                    </a:ext>
                  </a:extLst>
                </a:gridCol>
              </a:tblGrid>
              <a:tr h="78397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Клас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К-ть учнів</a:t>
                      </a:r>
                      <a:endParaRPr lang="uk-U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err="1"/>
                        <a:t>Н.Салтів</a:t>
                      </a:r>
                      <a:endParaRPr lang="uk-U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Молодова</a:t>
                      </a:r>
                      <a:endParaRPr lang="uk-U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Хотімля</a:t>
                      </a:r>
                      <a:endParaRPr lang="uk-UA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Металівка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Петрівське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Федорівка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Широке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886206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1-А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843844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461130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488309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768249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4-А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521986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501121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455337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6-А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855462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348177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423475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8-А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593007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866362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432512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387009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508144"/>
                  </a:ext>
                </a:extLst>
              </a:tr>
              <a:tr h="26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Разом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53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5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ОХОПЛЕННЯ НАВЧАННЯМ ДІТЕЙ ШКІЛЬНОГО ВІКУ </a:t>
            </a:r>
            <a:r>
              <a:rPr lang="uk-UA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uk-UA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моніторинг відвідування</a:t>
            </a:r>
            <a:r>
              <a:rPr lang="uk-UA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uk-UA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48872" cy="439248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ОХОПЛЕННЯ НАВЧАННЯМ ДІТЕЙ ШКІЛЬНОГО ВІКУ</a:t>
            </a:r>
            <a:br>
              <a:rPr lang="uk-U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(Причини пропусків за 2015/2016 навчальний рік)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03282"/>
              </p:ext>
            </p:extLst>
          </p:nvPr>
        </p:nvGraphicFramePr>
        <p:xfrm>
          <a:off x="304800" y="1554162"/>
          <a:ext cx="8686800" cy="504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2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>
                <a:solidFill>
                  <a:srgbClr val="7030A0"/>
                </a:solidFill>
                <a:latin typeface="Times New Roman" pitchFamily="18"/>
              </a:rPr>
              <a:t>Продовження навчання випускниками 9 класів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39" y="2060999"/>
          <a:ext cx="7314480" cy="2666520"/>
        </p:xfrm>
        <a:graphic>
          <a:graphicData uri="http://schemas.openxmlformats.org/drawingml/2006/table">
            <a:tbl>
              <a:tblPr/>
              <a:tblGrid>
                <a:gridCol w="1462680">
                  <a:extLst>
                    <a:ext uri="{9D8B030D-6E8A-4147-A177-3AD203B41FA5}">
                      <a16:colId xmlns:a16="http://schemas.microsoft.com/office/drawing/2014/main" val="1895760502"/>
                    </a:ext>
                  </a:extLst>
                </a:gridCol>
                <a:gridCol w="1462680">
                  <a:extLst>
                    <a:ext uri="{9D8B030D-6E8A-4147-A177-3AD203B41FA5}">
                      <a16:colId xmlns:a16="http://schemas.microsoft.com/office/drawing/2014/main" val="3875948718"/>
                    </a:ext>
                  </a:extLst>
                </a:gridCol>
                <a:gridCol w="1462680">
                  <a:extLst>
                    <a:ext uri="{9D8B030D-6E8A-4147-A177-3AD203B41FA5}">
                      <a16:colId xmlns:a16="http://schemas.microsoft.com/office/drawing/2014/main" val="3894245766"/>
                    </a:ext>
                  </a:extLst>
                </a:gridCol>
                <a:gridCol w="1462680">
                  <a:extLst>
                    <a:ext uri="{9D8B030D-6E8A-4147-A177-3AD203B41FA5}">
                      <a16:colId xmlns:a16="http://schemas.microsoft.com/office/drawing/2014/main" val="2763138881"/>
                    </a:ext>
                  </a:extLst>
                </a:gridCol>
                <a:gridCol w="1463760">
                  <a:extLst>
                    <a:ext uri="{9D8B030D-6E8A-4147-A177-3AD203B41FA5}">
                      <a16:colId xmlns:a16="http://schemas.microsoft.com/office/drawing/2014/main" val="616302004"/>
                    </a:ext>
                  </a:extLst>
                </a:gridCol>
              </a:tblGrid>
              <a:tr h="97380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К-сть учнів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10 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І-ІІ рівні акредитації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Охоплення навчанням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85970"/>
                  </a:ext>
                </a:extLst>
              </a:tr>
              <a:tr h="56412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78427"/>
                  </a:ext>
                </a:extLst>
              </a:tr>
              <a:tr h="56412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436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Lucida Sans Unicode" pitchFamily="2"/>
                          <a:cs typeface="Mangal" pitchFamily="2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uk-U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Lucida Sans Unicode" pitchFamily="2"/>
                          <a:cs typeface="Mangal" pitchFamily="2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94125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4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648</TotalTime>
  <Words>1106</Words>
  <Application>Microsoft Office PowerPoint</Application>
  <PresentationFormat>Экран (4:3)</PresentationFormat>
  <Paragraphs>462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 Narrow</vt:lpstr>
      <vt:lpstr>Calibri</vt:lpstr>
      <vt:lpstr>Franklin Gothic Book</vt:lpstr>
      <vt:lpstr>Franklin Gothic Medium</vt:lpstr>
      <vt:lpstr>Liberation Sans</vt:lpstr>
      <vt:lpstr>Lucida Sans Unicode</vt:lpstr>
      <vt:lpstr>Mangal</vt:lpstr>
      <vt:lpstr>Times New Roman</vt:lpstr>
      <vt:lpstr>Trebuchet MS</vt:lpstr>
      <vt:lpstr>Wingdings 2</vt:lpstr>
      <vt:lpstr>Трек</vt:lpstr>
      <vt:lpstr>Презентация PowerPoint</vt:lpstr>
      <vt:lpstr>Презентация PowerPoint</vt:lpstr>
      <vt:lpstr>ХХІ століття - перехід від індустріальної ери до епохи знань</vt:lpstr>
      <vt:lpstr>Навички ХХІ століття</vt:lpstr>
      <vt:lpstr>Навички ХХІ століття</vt:lpstr>
      <vt:lpstr>ОХОПЛЕННЯ НАВЧАННЯМ ДІТЕЙ ШКІЛЬНОГО ВІКУ</vt:lpstr>
      <vt:lpstr>ОХОПЛЕННЯ НАВЧАННЯМ ДІТЕЙ ШКІЛЬНОГО ВІКУ (моніторинг відвідування)</vt:lpstr>
      <vt:lpstr>ОХОПЛЕННЯ НАВЧАННЯМ ДІТЕЙ ШКІЛЬНОГО ВІКУ  (Причини пропусків за 2015/2016 навчальний рік)</vt:lpstr>
      <vt:lpstr>Продовження навчання випускниками 9 класів</vt:lpstr>
      <vt:lpstr>створення умов для варіативності навчання</vt:lpstr>
      <vt:lpstr>Впровадження інноваційних педагогічних технологій</vt:lpstr>
      <vt:lpstr>Впровадження інноваційних педагогічних технологій</vt:lpstr>
      <vt:lpstr>Впровадження інноваційних педагогічних технологій</vt:lpstr>
      <vt:lpstr>Впровадження інноваційних педагогічних технологій</vt:lpstr>
      <vt:lpstr>Рівень навчальних успіхів</vt:lpstr>
      <vt:lpstr>Рівень навчальних успіхів</vt:lpstr>
      <vt:lpstr>Презентация PowerPoint</vt:lpstr>
      <vt:lpstr>Участь у Всеукраїнських учнівських олімпіадах</vt:lpstr>
      <vt:lpstr>Участь у Всеукраїнських учнівських олімпіадах</vt:lpstr>
      <vt:lpstr>ПРАЦЕВЛАШТУВАННЯ ВИПУСКНИКІВ 11 КЛАСУ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позаурочнА навчально-виховнА роботА</vt:lpstr>
      <vt:lpstr>Зміцнення та модернізація матеріально-технічної бази навчального закладу</vt:lpstr>
      <vt:lpstr>Зміцнення та модернізація матеріально-технічної бази навчального закладу</vt:lpstr>
      <vt:lpstr>Зміцнення та модернізація матеріально-технічної бази навчального закладу</vt:lpstr>
      <vt:lpstr>забезпечення кваліфікованими педагогічними кадрами</vt:lpstr>
      <vt:lpstr>СПІВПРАЦЯ З БАТЬКАМИ ТА ГРОМАДСКІСТЮ</vt:lpstr>
      <vt:lpstr>СПІВПРАЦЯ З БАТЬКАМИ ТА ГРОМАДСКІСТЮ</vt:lpstr>
      <vt:lpstr>СОЦІАЛЬНИЙ ЗАХИСТ</vt:lpstr>
      <vt:lpstr>СОЦІАЛЬНИЙ ЗАХИСТ</vt:lpstr>
      <vt:lpstr>ЗАХОДИ З ОХОРОНИ  ЖИТТЯ ТА ЗДОРОВ’Я</vt:lpstr>
      <vt:lpstr>Управлінська діяльність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школи Сидорчук Л.П. перед громадськістю за 2014-2015 н.р.</dc:title>
  <dc:creator>Школа4</dc:creator>
  <cp:lastModifiedBy>Олександр Гордієнко</cp:lastModifiedBy>
  <cp:revision>65</cp:revision>
  <dcterms:created xsi:type="dcterms:W3CDTF">2015-06-10T19:49:18Z</dcterms:created>
  <dcterms:modified xsi:type="dcterms:W3CDTF">2016-06-15T12:44:41Z</dcterms:modified>
</cp:coreProperties>
</file>